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256" r:id="rId5"/>
    <p:sldId id="532" r:id="rId6"/>
    <p:sldId id="550" r:id="rId7"/>
    <p:sldId id="552" r:id="rId8"/>
    <p:sldId id="535" r:id="rId9"/>
    <p:sldId id="536" r:id="rId10"/>
    <p:sldId id="537" r:id="rId11"/>
    <p:sldId id="260" r:id="rId12"/>
    <p:sldId id="320" r:id="rId13"/>
    <p:sldId id="317" r:id="rId14"/>
    <p:sldId id="315" r:id="rId15"/>
    <p:sldId id="531" r:id="rId16"/>
    <p:sldId id="305" r:id="rId17"/>
    <p:sldId id="513" r:id="rId18"/>
    <p:sldId id="311" r:id="rId19"/>
    <p:sldId id="304" r:id="rId20"/>
    <p:sldId id="313" r:id="rId21"/>
    <p:sldId id="319" r:id="rId22"/>
    <p:sldId id="308" r:id="rId23"/>
    <p:sldId id="314" r:id="rId24"/>
    <p:sldId id="310" r:id="rId25"/>
    <p:sldId id="551" r:id="rId26"/>
  </p:sldIdLst>
  <p:sldSz cx="12192000" cy="6858000"/>
  <p:notesSz cx="7102475" cy="9388475"/>
  <p:custDataLst>
    <p:tags r:id="rId29"/>
  </p:custDataLst>
  <p:defaultTextStyle>
    <a:defPPr>
      <a:defRPr lang="en-US"/>
    </a:defPPr>
    <a:lvl1pPr marL="0" algn="l" defTabSz="914400" rtl="0" eaLnBrk="1" latinLnBrk="0" hangingPunct="1">
      <a:defRPr sz="1800" kern="1200">
        <a:solidFill>
          <a:schemeClr val="tx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p:defaultTextStyle>
  <p:extLst>
    <p:ext uri="{EFAFB233-063F-42B5-8137-9DF3F51BA10A}">
      <p15:sldGuideLst xmlns:p15="http://schemas.microsoft.com/office/powerpoint/2012/main">
        <p15:guide id="1" orient="horz" pos="1512" userDrawn="1">
          <p15:clr>
            <a:srgbClr val="A4A3A4"/>
          </p15:clr>
        </p15:guide>
        <p15:guide id="2" pos="3840" userDrawn="1">
          <p15:clr>
            <a:srgbClr val="A4A3A4"/>
          </p15:clr>
        </p15:guide>
        <p15:guide id="3" orient="horz" pos="2784" userDrawn="1">
          <p15:clr>
            <a:srgbClr val="A4A3A4"/>
          </p15:clr>
        </p15:guide>
        <p15:guide id="4" pos="1680" userDrawn="1">
          <p15:clr>
            <a:srgbClr val="A4A3A4"/>
          </p15:clr>
        </p15:guide>
        <p15:guide id="5" pos="60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羽部 大仁 執務長" initials="羽部" lastIdx="2" clrIdx="0">
    <p:extLst>
      <p:ext uri="{19B8F6BF-5375-455C-9EA6-DF929625EA0E}">
        <p15:presenceInfo xmlns:p15="http://schemas.microsoft.com/office/powerpoint/2012/main" userId="S::habu@honganji.or.jp::e32939eb-cf62-4501-b2b4-2588f05f84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4E7"/>
    <a:srgbClr val="F7A81B"/>
    <a:srgbClr val="505C5D"/>
    <a:srgbClr val="D91B5C"/>
    <a:srgbClr val="384446"/>
    <a:srgbClr val="00AFB0"/>
    <a:srgbClr val="872175"/>
    <a:srgbClr val="009999"/>
    <a:srgbClr val="FF7600"/>
    <a:srgbClr val="1745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90" autoAdjust="0"/>
    <p:restoredTop sz="71316" autoAdjust="0"/>
  </p:normalViewPr>
  <p:slideViewPr>
    <p:cSldViewPr snapToGrid="0" showGuides="1">
      <p:cViewPr varScale="1">
        <p:scale>
          <a:sx n="67" d="100"/>
          <a:sy n="67" d="100"/>
        </p:scale>
        <p:origin x="1288" y="-24"/>
      </p:cViewPr>
      <p:guideLst>
        <p:guide orient="horz" pos="1512"/>
        <p:guide pos="3840"/>
        <p:guide orient="horz" pos="2784"/>
        <p:guide pos="1680"/>
        <p:guide pos="6000"/>
      </p:guideLst>
    </p:cSldViewPr>
  </p:slideViewPr>
  <p:outlineViewPr>
    <p:cViewPr>
      <p:scale>
        <a:sx n="33" d="100"/>
        <a:sy n="33" d="100"/>
      </p:scale>
      <p:origin x="0" y="-588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1" d="100"/>
          <a:sy n="51" d="100"/>
        </p:scale>
        <p:origin x="2656"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commentAuthors" Target="commen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C8EEB10B-8B4D-4C11-9C9A-F7F8B8A63C71}" type="datetimeFigureOut">
              <a:rPr lang="en-US" smtClean="0"/>
              <a:t>10/11/21</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3953F381-1A86-43BF-8612-5B13F38F31CF}" type="slidenum">
              <a:rPr lang="en-US" smtClean="0"/>
              <a:t>‹#›</a:t>
            </a:fld>
            <a:endParaRPr lang="en-US"/>
          </a:p>
        </p:txBody>
      </p:sp>
    </p:spTree>
    <p:extLst>
      <p:ext uri="{BB962C8B-B14F-4D97-AF65-F5344CB8AC3E}">
        <p14:creationId xmlns:p14="http://schemas.microsoft.com/office/powerpoint/2010/main" val="35705575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403E561-A38A-4A22-8215-F855A52BC5B1}" type="datetimeFigureOut">
              <a:rPr lang="en-US" smtClean="0"/>
              <a:t>10/11/21</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S PMincho"/>
        <a:ea typeface="MS PMincho"/>
        <a:cs typeface="MS PMincho"/>
      </a:defRPr>
    </a:lvl1pPr>
    <a:lvl2pPr marL="457200" algn="l" defTabSz="914400" rtl="0" eaLnBrk="1" latinLnBrk="0" hangingPunct="1">
      <a:defRPr sz="1200" kern="1200">
        <a:solidFill>
          <a:schemeClr val="tx1"/>
        </a:solidFill>
        <a:latin typeface="MS PMincho"/>
        <a:ea typeface="MS PMincho"/>
        <a:cs typeface="MS PMincho"/>
      </a:defRPr>
    </a:lvl2pPr>
    <a:lvl3pPr marL="914400" algn="l" defTabSz="914400" rtl="0" eaLnBrk="1" latinLnBrk="0" hangingPunct="1">
      <a:defRPr sz="1200" kern="1200">
        <a:solidFill>
          <a:schemeClr val="tx1"/>
        </a:solidFill>
        <a:latin typeface="MS PMincho"/>
        <a:ea typeface="MS PMincho"/>
        <a:cs typeface="MS PMincho"/>
      </a:defRPr>
    </a:lvl3pPr>
    <a:lvl4pPr marL="1371600" algn="l" defTabSz="914400" rtl="0" eaLnBrk="1" latinLnBrk="0" hangingPunct="1">
      <a:defRPr sz="1200" kern="1200">
        <a:solidFill>
          <a:schemeClr val="tx1"/>
        </a:solidFill>
        <a:latin typeface="MS PMincho"/>
        <a:ea typeface="MS PMincho"/>
        <a:cs typeface="MS PMincho"/>
      </a:defRPr>
    </a:lvl4pPr>
    <a:lvl5pPr marL="1828800" algn="l" defTabSz="914400" rtl="0" eaLnBrk="1" latinLnBrk="0" hangingPunct="1">
      <a:defRPr sz="1200" kern="1200">
        <a:solidFill>
          <a:schemeClr val="tx1"/>
        </a:solidFill>
        <a:latin typeface="MS PMincho"/>
        <a:ea typeface="MS PMincho"/>
        <a:cs typeface="MS PMincho"/>
      </a:defRPr>
    </a:lvl5pPr>
    <a:lvl6pPr marL="2286000" algn="l" defTabSz="914400" rtl="0" eaLnBrk="1" latinLnBrk="0" hangingPunct="1">
      <a:defRPr sz="1200" kern="1200">
        <a:solidFill>
          <a:schemeClr val="tx1"/>
        </a:solidFill>
        <a:latin typeface="MS PMincho"/>
        <a:ea typeface="MS PMincho"/>
        <a:cs typeface="MS PMincho"/>
      </a:defRPr>
    </a:lvl6pPr>
    <a:lvl7pPr marL="2743200" algn="l" defTabSz="914400" rtl="0" eaLnBrk="1" latinLnBrk="0" hangingPunct="1">
      <a:defRPr sz="1200" kern="1200">
        <a:solidFill>
          <a:schemeClr val="tx1"/>
        </a:solidFill>
        <a:latin typeface="MS PMincho"/>
        <a:ea typeface="MS PMincho"/>
        <a:cs typeface="MS PMincho"/>
      </a:defRPr>
    </a:lvl7pPr>
    <a:lvl8pPr marL="3200400" algn="l" defTabSz="914400" rtl="0" eaLnBrk="1" latinLnBrk="0" hangingPunct="1">
      <a:defRPr sz="1200" kern="1200">
        <a:solidFill>
          <a:schemeClr val="tx1"/>
        </a:solidFill>
        <a:latin typeface="MS PMincho"/>
        <a:ea typeface="MS PMincho"/>
        <a:cs typeface="MS PMincho"/>
      </a:defRPr>
    </a:lvl8pPr>
    <a:lvl9pPr marL="3657600" algn="l" defTabSz="914400" rtl="0" eaLnBrk="1" latinLnBrk="0" hangingPunct="1">
      <a:defRPr sz="1200" kern="1200">
        <a:solidFill>
          <a:schemeClr val="tx1"/>
        </a:solidFill>
        <a:latin typeface="MS PMincho"/>
        <a:ea typeface="MS PMincho"/>
        <a:cs typeface="MS PMincho"/>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nam02.safelinks.protection.outlook.com/?url=http://msgfocus.rotary.org/c/1wD3MsqjSxx6aWWuFRWEJPG0e&amp;data=02|01|jill.johnson@rotary.org|56a12ecd5a5e4290c5db08d82a698bf4|67b4e0430afd4afb8b94bf96370c8e7f|1|0|637305980111677868&amp;sdata=M8yNX2TEHsfSNPXr2UM/qULUJiIDdRr7X/XW3hdu8EU%3D&amp;reserved=0"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nam02.safelinks.protection.outlook.com/?url=http://msgfocus.rotary.org/c/1wD3MOUrsMVBaLyvKJTex0P6n&amp;data=02|01|jill.johnson@rotary.org|56a12ecd5a5e4290c5db08d82a698bf4|67b4e0430afd4afb8b94bf96370c8e7f|1|0|637305980111687867&amp;sdata=DXyTNxxjUD3fBK1ioz%2BlCvA11ATskiiz0DfKh%2Birk9s%3D&amp;reserved=0"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mailto:membershipdevelopment@rotary.or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am02.safelinks.protection.outlook.com/?url=http://msgfocus.rotary.org/c/1DnPnU4g3Chx4GKHClF6Ms5ib&amp;data=04|01|Chonticha.Yurai@rotary.org|944f871c93894e1458bd08d8a20283f3|67b4e0430afd4afb8b94bf96370c8e7f|1|0|637437479002434999|Unknown|TWFpbGZsb3d8eyJWIjoiMC4wLjAwMDAiLCJQIjoiV2luMzIiLCJBTiI6Ik1haWwiLCJXVCI6Mn0%3D|1000&amp;sdata=%2BMaAAnldd6tI6v33dUbBsux0qm7wK46Ruk2mnMbrNRA%3D&amp;reserved=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私は国際ロータリー第２５１０地区札幌幌南ロータリークラブに所属しています。羽部大仁と申します。詳細はパンフレットに記載されていますのでご一読願います。今回シェカール・メータ会長令夫人ラシ様の代理として第２８３０地区に派遣されました。私は２０１４−１５年度地区ガバナーを務めさせて貰いました。工藤武重パストガバナーとは同期です。今回私のエイドをお務め下さり。深く感謝申し上げます。</a:t>
            </a:r>
            <a:endParaRPr kumimoji="1" lang="en-US" altLang="ja-JP" dirty="0"/>
          </a:p>
          <a:p>
            <a:r>
              <a:rPr kumimoji="1" lang="ja-JP" altLang="en-US"/>
              <a:t>この様な私を会長代理としてお呼び下された成田秀治ガバナーに深甚なる感謝と御礼を申し上げます。</a:t>
            </a:r>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679087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sz="1200" b="0" i="0" u="none" kern="1200" baseline="0" dirty="0">
                <a:solidFill>
                  <a:schemeClr val="tx1"/>
                </a:solidFill>
                <a:effectLst/>
                <a:latin typeface="MS PGothic" panose="020B0600070205080204" pitchFamily="34" charset="-128"/>
                <a:ea typeface="MS PGothic" panose="020B0600070205080204" pitchFamily="34" charset="-128"/>
              </a:rPr>
              <a:t>このスライドは、ロータリーとローターアクト両方の傾向を示しています。2019年規定審議会は、国際ロータリーの組織規定を改正し、その結果、ローターアクトクラブが国際ロータリーの加盟クラブに含まれることとなりました。この決定により、ローターアクトの立場が高まり、ロータリーがより革新的、開放的となり、世界における適応力が高まることとなります。 </a:t>
            </a:r>
          </a:p>
          <a:p>
            <a:pPr algn="l" rtl="0"/>
            <a:r>
              <a:rPr lang="ja" sz="1200" b="0" i="0" u="none" kern="1200" baseline="0" dirty="0">
                <a:solidFill>
                  <a:schemeClr val="tx1"/>
                </a:solidFill>
                <a:effectLst/>
                <a:latin typeface="MS PGothic" panose="020B0600070205080204" pitchFamily="34" charset="-128"/>
                <a:ea typeface="MS PGothic" panose="020B0600070205080204" pitchFamily="34" charset="-128"/>
              </a:rPr>
              <a:t> </a:t>
            </a:r>
          </a:p>
          <a:p>
            <a:pPr marL="171450" lvl="0" indent="-171450" algn="l" rtl="0">
              <a:buFont typeface="Arial" panose="020B0604020202020204" pitchFamily="34" charset="0"/>
              <a:buChar char="•"/>
            </a:pPr>
            <a:r>
              <a:rPr lang="ja" sz="1200" b="0" i="0" u="none" kern="1200" baseline="0" dirty="0">
                <a:solidFill>
                  <a:schemeClr val="tx1"/>
                </a:solidFill>
                <a:effectLst/>
                <a:latin typeface="MS PGothic" panose="020B0600070205080204" pitchFamily="34" charset="-128"/>
                <a:ea typeface="MS PGothic" panose="020B0600070205080204" pitchFamily="34" charset="-128"/>
              </a:rPr>
              <a:t>7月1日以来、会員数は2千人以上増加し、新たに241の新クラブ設立されました。ローターアクトも成長しており、新会員数は12,000人近くに上ります。631のローターアクトクラブが新たに結成されました。新クラブが増えていることは特に注目に値します。新クラブの設立により会員基盤が広がり、奉仕を実践する能力を高めることができます。 </a:t>
            </a:r>
          </a:p>
          <a:p>
            <a:pPr marL="171450" lvl="0" indent="-171450" algn="l" rtl="0">
              <a:buFont typeface="Arial" panose="020B0604020202020204" pitchFamily="34" charset="0"/>
              <a:buChar char="•"/>
            </a:pPr>
            <a:r>
              <a:rPr lang="ja" sz="1200" b="0" i="0" u="none" kern="1200" baseline="0" dirty="0">
                <a:solidFill>
                  <a:schemeClr val="tx1"/>
                </a:solidFill>
                <a:effectLst/>
                <a:latin typeface="MS PGothic" panose="020B0600070205080204" pitchFamily="34" charset="-128"/>
                <a:ea typeface="MS PGothic" panose="020B0600070205080204" pitchFamily="34" charset="-128"/>
              </a:rPr>
              <a:t>また、毎年同時期の会員数を比較することも重要です。2020年1月1日との比較では、ロータリー会員数は23,000人減少、ローターアクト会員数は14,000人増加となっています。会員増強ではしばしば、新会員の入会に焦点が置かれ、現会員による積極的参加の促進が見落とされることがあります。</a:t>
            </a:r>
          </a:p>
          <a:p>
            <a:pPr algn="l" rtl="0"/>
            <a:r>
              <a:rPr lang="ja" sz="1200" b="0" i="0" u="none" kern="1200" baseline="0" dirty="0">
                <a:solidFill>
                  <a:schemeClr val="tx1"/>
                </a:solidFill>
                <a:effectLst/>
                <a:latin typeface="MS PGothic" panose="020B0600070205080204" pitchFamily="34" charset="-128"/>
                <a:ea typeface="MS PGothic" panose="020B0600070205080204" pitchFamily="34" charset="-128"/>
              </a:rPr>
              <a:t> </a:t>
            </a:r>
          </a:p>
          <a:p>
            <a:pPr algn="l" rtl="0"/>
            <a:r>
              <a:rPr lang="ja" sz="1200" b="0" i="0" u="none" kern="1200" baseline="0" dirty="0">
                <a:solidFill>
                  <a:schemeClr val="tx1"/>
                </a:solidFill>
                <a:effectLst/>
                <a:latin typeface="MS PGothic" panose="020B0600070205080204" pitchFamily="34" charset="-128"/>
                <a:ea typeface="MS PGothic" panose="020B0600070205080204" pitchFamily="34" charset="-128"/>
              </a:rPr>
              <a:t>既存会員の維持は、課題であると同時に機会でもあります。</a:t>
            </a:r>
          </a:p>
          <a:p>
            <a:endParaRPr lang="ja" sz="1200" kern="1200" dirty="0">
              <a:solidFill>
                <a:schemeClr val="tx1"/>
              </a:solidFill>
              <a:effectLst/>
              <a:latin typeface="MS PGothic" panose="020B0600070205080204" pitchFamily="34" charset="-128"/>
              <a:ea typeface="MS PGothic" panose="020B0600070205080204" pitchFamily="34" charset="-128"/>
            </a:endParaRPr>
          </a:p>
          <a:p>
            <a:pPr algn="l" rtl="0"/>
            <a:r>
              <a:rPr lang="ja-JP" altLang="en-US" sz="1200" b="0" i="0" u="none" kern="1200" baseline="0">
                <a:solidFill>
                  <a:schemeClr val="tx1"/>
                </a:solidFill>
                <a:effectLst/>
                <a:latin typeface="MS PGothic" panose="020B0600070205080204" pitchFamily="34" charset="-128"/>
                <a:ea typeface="MS PGothic" panose="020B0600070205080204" pitchFamily="34" charset="-128"/>
              </a:rPr>
              <a:t>シェカール・メータ</a:t>
            </a:r>
            <a:r>
              <a:rPr lang="ja" sz="1200" b="0" i="0" u="none" kern="1200" baseline="0" dirty="0">
                <a:solidFill>
                  <a:schemeClr val="tx1"/>
                </a:solidFill>
                <a:effectLst/>
                <a:latin typeface="MS PGothic" panose="020B0600070205080204" pitchFamily="34" charset="-128"/>
                <a:ea typeface="MS PGothic" panose="020B0600070205080204" pitchFamily="34" charset="-128"/>
              </a:rPr>
              <a:t>RI会長は、「</a:t>
            </a:r>
            <a:r>
              <a:rPr lang="en" altLang="ja" sz="1200" b="0" i="0" u="none" kern="1200" baseline="0" dirty="0">
                <a:solidFill>
                  <a:schemeClr val="tx1"/>
                </a:solidFill>
                <a:effectLst/>
                <a:latin typeface="MS PGothic" panose="020B0600070205080204" pitchFamily="34" charset="-128"/>
                <a:ea typeface="MS PGothic" panose="020B0600070205080204" pitchFamily="34" charset="-128"/>
              </a:rPr>
              <a:t>Each one, bring one </a:t>
            </a:r>
            <a:r>
              <a:rPr lang="ja-JP" altLang="en-US" sz="1200" b="0" i="0" u="none" kern="1200" baseline="0">
                <a:solidFill>
                  <a:schemeClr val="tx1"/>
                </a:solidFill>
                <a:effectLst/>
                <a:latin typeface="MS PGothic" panose="020B0600070205080204" pitchFamily="34" charset="-128"/>
                <a:ea typeface="MS PGothic" panose="020B0600070205080204" pitchFamily="34" charset="-128"/>
              </a:rPr>
              <a:t>に取り組んでください。</a:t>
            </a:r>
          </a:p>
          <a:p>
            <a:pPr algn="l" rtl="0"/>
            <a:endParaRPr lang="ja-JP" altLang="en-US" sz="1200" b="0" i="0" u="none" kern="1200" baseline="0">
              <a:solidFill>
                <a:schemeClr val="tx1"/>
              </a:solidFill>
              <a:effectLst/>
              <a:latin typeface="MS PGothic" panose="020B0600070205080204" pitchFamily="34" charset="-128"/>
              <a:ea typeface="MS PGothic" panose="020B0600070205080204" pitchFamily="34" charset="-128"/>
            </a:endParaRPr>
          </a:p>
          <a:p>
            <a:pPr algn="l" rtl="0"/>
            <a:r>
              <a:rPr lang="ja-JP" altLang="en-US" sz="1200" b="0" i="0" u="none" kern="1200" baseline="0">
                <a:solidFill>
                  <a:schemeClr val="tx1"/>
                </a:solidFill>
                <a:effectLst/>
                <a:latin typeface="MS PGothic" panose="020B0600070205080204" pitchFamily="34" charset="-128"/>
                <a:ea typeface="MS PGothic" panose="020B0600070205080204" pitchFamily="34" charset="-128"/>
              </a:rPr>
              <a:t>　「もっと成長し、もっと多くを 成し遂げる」ことでロータリーの奉仕を広げていきます。すべてのロ ータリー会員が</a:t>
            </a:r>
            <a:endParaRPr lang="en-US" altLang="ja-JP" sz="1200" b="0" i="0" u="none" kern="1200" baseline="0" dirty="0">
              <a:solidFill>
                <a:schemeClr val="tx1"/>
              </a:solidFill>
              <a:effectLst/>
              <a:latin typeface="MS PGothic" panose="020B0600070205080204" pitchFamily="34" charset="-128"/>
              <a:ea typeface="MS PGothic" panose="020B0600070205080204" pitchFamily="34" charset="-128"/>
            </a:endParaRPr>
          </a:p>
          <a:p>
            <a:pPr algn="l" rtl="0"/>
            <a:endParaRPr lang="en-US" altLang="ja-JP" sz="1200" b="0" i="0" u="none" kern="1200" baseline="0" dirty="0">
              <a:solidFill>
                <a:schemeClr val="tx1"/>
              </a:solidFill>
              <a:effectLst/>
              <a:latin typeface="MS PGothic" panose="020B0600070205080204" pitchFamily="34" charset="-128"/>
              <a:ea typeface="MS PGothic" panose="020B0600070205080204" pitchFamily="34" charset="-128"/>
            </a:endParaRPr>
          </a:p>
          <a:p>
            <a:pPr algn="l" rtl="0"/>
            <a:r>
              <a:rPr lang="ja-JP" altLang="en-US" sz="1200" b="0" i="0" u="none" kern="1200" baseline="0">
                <a:solidFill>
                  <a:schemeClr val="tx1"/>
                </a:solidFill>
                <a:effectLst/>
                <a:latin typeface="MS PGothic" panose="020B0600070205080204" pitchFamily="34" charset="-128"/>
                <a:ea typeface="MS PGothic" panose="020B0600070205080204" pitchFamily="34" charset="-128"/>
              </a:rPr>
              <a:t>一人の新会員をロータリーに導くことができれば、それによってもたらされる成長は計り知れないものとなるでし</a:t>
            </a:r>
            <a:endParaRPr lang="en-US" altLang="ja-JP" sz="1200" b="0" i="0" u="none" kern="1200" baseline="0" dirty="0">
              <a:solidFill>
                <a:schemeClr val="tx1"/>
              </a:solidFill>
              <a:effectLst/>
              <a:latin typeface="MS PGothic" panose="020B0600070205080204" pitchFamily="34" charset="-128"/>
              <a:ea typeface="MS PGothic" panose="020B0600070205080204" pitchFamily="34" charset="-128"/>
            </a:endParaRPr>
          </a:p>
          <a:p>
            <a:pPr algn="l" rtl="0"/>
            <a:endParaRPr lang="en-US" altLang="ja-JP" sz="1200" b="0" i="0" u="none" kern="1200" baseline="0" dirty="0">
              <a:solidFill>
                <a:schemeClr val="tx1"/>
              </a:solidFill>
              <a:effectLst/>
              <a:latin typeface="MS PGothic" panose="020B0600070205080204" pitchFamily="34" charset="-128"/>
              <a:ea typeface="MS PGothic" panose="020B0600070205080204" pitchFamily="34" charset="-128"/>
            </a:endParaRPr>
          </a:p>
          <a:p>
            <a:pPr algn="l" rtl="0"/>
            <a:r>
              <a:rPr lang="ja-JP" altLang="en-US" sz="1200" b="0" i="0" u="none" kern="1200" baseline="0">
                <a:solidFill>
                  <a:schemeClr val="tx1"/>
                </a:solidFill>
                <a:effectLst/>
                <a:latin typeface="MS PGothic" panose="020B0600070205080204" pitchFamily="34" charset="-128"/>
                <a:ea typeface="MS PGothic" panose="020B0600070205080204" pitchFamily="34" charset="-128"/>
              </a:rPr>
              <a:t>ょう。 </a:t>
            </a:r>
            <a:r>
              <a:rPr lang="ja" sz="1200" b="0" i="0" u="none" kern="1200" baseline="0" dirty="0">
                <a:solidFill>
                  <a:schemeClr val="tx1"/>
                </a:solidFill>
                <a:effectLst/>
                <a:latin typeface="MS PGothic" panose="020B0600070205080204" pitchFamily="34" charset="-128"/>
                <a:ea typeface="MS PGothic" panose="020B0600070205080204" pitchFamily="34" charset="-128"/>
              </a:rPr>
              <a:t>」と述べています。</a:t>
            </a:r>
          </a:p>
          <a:p>
            <a:endParaRPr lang="ja" sz="1200" kern="1200" dirty="0">
              <a:solidFill>
                <a:schemeClr val="tx1"/>
              </a:solidFill>
              <a:effectLst/>
              <a:latin typeface="MS PGothic" panose="020B0600070205080204" pitchFamily="34" charset="-128"/>
              <a:ea typeface="MS PGothic" panose="020B0600070205080204" pitchFamily="34" charset="-128"/>
            </a:endParaRPr>
          </a:p>
          <a:p>
            <a:pPr algn="l" rtl="0"/>
            <a:r>
              <a:rPr lang="ja" sz="1200" b="0" i="0" u="none" kern="1200" baseline="0" dirty="0">
                <a:solidFill>
                  <a:schemeClr val="tx1"/>
                </a:solidFill>
                <a:effectLst/>
                <a:latin typeface="MS PGothic" panose="020B0600070205080204" pitchFamily="34" charset="-128"/>
                <a:ea typeface="MS PGothic" panose="020B0600070205080204" pitchFamily="34" charset="-128"/>
              </a:rPr>
              <a:t>次に、ロータリー入会の理由についてご覧いただきます。</a:t>
            </a:r>
            <a:endParaRPr lang="ja" sz="1200" kern="1200" dirty="0">
              <a:solidFill>
                <a:schemeClr val="tx1"/>
              </a:solidFill>
              <a:effectLst/>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pPr algn="l" rtl="0"/>
            <a:fld id="{DB827055-821E-4F6B-AAA9-2685E1493D9C}" type="slidenum">
              <a:rPr/>
              <a:t>10</a:t>
            </a:fld>
            <a:endParaRPr lang="ja" dirty="0"/>
          </a:p>
        </p:txBody>
      </p:sp>
    </p:spTree>
    <p:extLst>
      <p:ext uri="{BB962C8B-B14F-4D97-AF65-F5344CB8AC3E}">
        <p14:creationId xmlns:p14="http://schemas.microsoft.com/office/powerpoint/2010/main" val="289255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b="1" i="0" u="none" baseline="0" dirty="0">
                <a:latin typeface="MS PGothic" panose="020B0600070205080204" pitchFamily="34" charset="-128"/>
                <a:ea typeface="MS PGothic" panose="020B0600070205080204" pitchFamily="34" charset="-128"/>
              </a:rPr>
              <a:t>発表者へ： </a:t>
            </a:r>
            <a:r>
              <a:rPr lang="ja" b="0" i="0" u="none" baseline="0" dirty="0">
                <a:latin typeface="MS PGothic" panose="020B0600070205080204" pitchFamily="34" charset="-128"/>
                <a:ea typeface="MS PGothic" panose="020B0600070205080204" pitchFamily="34" charset="-128"/>
              </a:rPr>
              <a:t>年齢と男女比の傾向は、ロータリークラブ・セントラルのダッシュボードからご確認ください。地区独自のデータを利用してこのスライドをつくる場合、地区レベル以上のリーダーが</a:t>
            </a:r>
            <a:r>
              <a:rPr lang="ja" b="1" i="0" u="none" baseline="0" dirty="0">
                <a:latin typeface="MS PGothic" panose="020B0600070205080204" pitchFamily="34" charset="-128"/>
                <a:ea typeface="MS PGothic" panose="020B0600070205080204" pitchFamily="34" charset="-128"/>
              </a:rPr>
              <a:t>ロータリークラブ・セントラル</a:t>
            </a:r>
            <a:r>
              <a:rPr lang="ja" b="0" i="0" u="none" baseline="0" dirty="0">
                <a:latin typeface="MS PGothic" panose="020B0600070205080204" pitchFamily="34" charset="-128"/>
                <a:ea typeface="MS PGothic" panose="020B0600070205080204" pitchFamily="34" charset="-128"/>
              </a:rPr>
              <a:t>の</a:t>
            </a:r>
            <a:r>
              <a:rPr lang="ja" b="1" i="0" u="none" baseline="0" dirty="0">
                <a:latin typeface="MS PGothic" panose="020B0600070205080204" pitchFamily="34" charset="-128"/>
                <a:ea typeface="MS PGothic" panose="020B0600070205080204" pitchFamily="34" charset="-128"/>
              </a:rPr>
              <a:t>「レポート</a:t>
            </a:r>
            <a:r>
              <a:rPr lang="ja" b="0" i="0" u="none" baseline="0" dirty="0">
                <a:latin typeface="MS PGothic" panose="020B0600070205080204" pitchFamily="34" charset="-128"/>
                <a:ea typeface="MS PGothic" panose="020B0600070205080204" pitchFamily="34" charset="-128"/>
              </a:rPr>
              <a:t>」から、「</a:t>
            </a:r>
            <a:r>
              <a:rPr lang="ja" b="1" i="0" u="none" baseline="0" dirty="0">
                <a:latin typeface="MS PGothic" panose="020B0600070205080204" pitchFamily="34" charset="-128"/>
                <a:ea typeface="MS PGothic" panose="020B0600070205080204" pitchFamily="34" charset="-128"/>
              </a:rPr>
              <a:t>地区会員の概要</a:t>
            </a:r>
            <a:r>
              <a:rPr lang="ja" b="0" i="0" u="none" baseline="0" dirty="0">
                <a:latin typeface="MS PGothic" panose="020B0600070205080204" pitchFamily="34" charset="-128"/>
                <a:ea typeface="MS PGothic" panose="020B0600070205080204" pitchFamily="34" charset="-128"/>
              </a:rPr>
              <a:t>」にアクセスしてください。</a:t>
            </a:r>
            <a:endParaRPr lang="ja" dirty="0">
              <a:latin typeface="MS PGothic" panose="020B0600070205080204" pitchFamily="34" charset="-128"/>
              <a:ea typeface="MS PGothic" panose="020B0600070205080204" pitchFamily="34" charset="-128"/>
            </a:endParaRPr>
          </a:p>
          <a:p>
            <a:pPr algn="l" rtl="0"/>
            <a:br>
              <a:rPr lang="ja" i="1" dirty="0">
                <a:latin typeface="MS PGothic" panose="020B0600070205080204" pitchFamily="34" charset="-128"/>
                <a:ea typeface="MS PGothic" panose="020B0600070205080204" pitchFamily="34" charset="-128"/>
              </a:rPr>
            </a:br>
            <a:r>
              <a:rPr lang="ja" b="0" i="0" u="none" baseline="0" dirty="0">
                <a:latin typeface="MS PGothic" panose="020B0600070205080204" pitchFamily="34" charset="-128"/>
                <a:ea typeface="MS PGothic" panose="020B0600070205080204" pitchFamily="34" charset="-128"/>
              </a:rPr>
              <a:t>スライドとノートで「X」となっている部分は、ロータリークラブ・セントラルでデータを確認するか、削除してください。スライドを表示に切り替える（スライドのサムネイル［画面左側］で表示したいスライドを右クリックし「非表示スライドに設定」を選択）。切り替えるとこのスライドがプレゼンテーションで表示されます。地域と全世界のデータを比較した上で、ご自身の所見を述べてください。</a:t>
            </a:r>
            <a:endParaRPr lang="ja" dirty="0">
              <a:latin typeface="MS PGothic" panose="020B0600070205080204" pitchFamily="34" charset="-128"/>
              <a:ea typeface="MS PGothic" panose="020B0600070205080204" pitchFamily="34" charset="-128"/>
            </a:endParaRPr>
          </a:p>
          <a:p>
            <a:pPr algn="l" rtl="0"/>
            <a:r>
              <a:rPr lang="ja" b="0" i="0" u="none" baseline="0" dirty="0">
                <a:latin typeface="MS PGothic" panose="020B0600070205080204" pitchFamily="34" charset="-128"/>
                <a:ea typeface="MS PGothic" panose="020B0600070205080204" pitchFamily="34" charset="-128"/>
              </a:rPr>
              <a:t>  </a:t>
            </a:r>
            <a:endParaRPr lang="ja" dirty="0">
              <a:latin typeface="MS PGothic" panose="020B0600070205080204" pitchFamily="34" charset="-128"/>
              <a:ea typeface="MS PGothic" panose="020B0600070205080204" pitchFamily="34" charset="-128"/>
            </a:endParaRPr>
          </a:p>
          <a:p>
            <a:pPr algn="l" rtl="0"/>
            <a:r>
              <a:rPr lang="ja" b="1" i="0" u="none" baseline="0" dirty="0">
                <a:latin typeface="MS PGothic" panose="020B0600070205080204" pitchFamily="34" charset="-128"/>
                <a:ea typeface="MS PGothic" panose="020B0600070205080204" pitchFamily="34" charset="-128"/>
              </a:rPr>
              <a:t>発表者：</a:t>
            </a:r>
            <a:endParaRPr lang="ja" dirty="0">
              <a:latin typeface="MS PGothic" panose="020B0600070205080204" pitchFamily="34" charset="-128"/>
              <a:ea typeface="MS PGothic" panose="020B0600070205080204" pitchFamily="34" charset="-128"/>
            </a:endParaRPr>
          </a:p>
          <a:p>
            <a:pPr algn="l" rtl="0"/>
            <a:r>
              <a:rPr lang="ja" b="0" i="0" u="none" baseline="0" dirty="0">
                <a:latin typeface="MS PGothic" panose="020B0600070205080204" pitchFamily="34" charset="-128"/>
                <a:ea typeface="MS PGothic" panose="020B0600070205080204" pitchFamily="34" charset="-128"/>
              </a:rPr>
              <a:t>こちらはXX月XX日時点の第XXXX地区の統計です。  </a:t>
            </a:r>
          </a:p>
          <a:p>
            <a:pPr algn="l" rtl="0"/>
            <a:br>
              <a:rPr lang="ja" b="1" dirty="0">
                <a:latin typeface="MS PGothic" panose="020B0600070205080204" pitchFamily="34" charset="-128"/>
                <a:ea typeface="MS PGothic" panose="020B0600070205080204" pitchFamily="34" charset="-128"/>
              </a:rPr>
            </a:br>
            <a:r>
              <a:rPr lang="ja" b="1" i="0" u="none" baseline="0" dirty="0">
                <a:latin typeface="MS PGothic" panose="020B0600070205080204" pitchFamily="34" charset="-128"/>
                <a:ea typeface="MS PGothic" panose="020B0600070205080204" pitchFamily="34" charset="-128"/>
              </a:rPr>
              <a:t>全般</a:t>
            </a:r>
            <a:br>
              <a:rPr lang="ja" dirty="0">
                <a:latin typeface="MS PGothic" panose="020B0600070205080204" pitchFamily="34" charset="-128"/>
                <a:ea typeface="MS PGothic" panose="020B0600070205080204" pitchFamily="34" charset="-128"/>
              </a:rPr>
            </a:br>
            <a:r>
              <a:rPr lang="ja" b="0" i="0" u="none" baseline="0" dirty="0">
                <a:latin typeface="MS PGothic" panose="020B0600070205080204" pitchFamily="34" charset="-128"/>
                <a:ea typeface="MS PGothic" panose="020B0600070205080204" pitchFamily="34" charset="-128"/>
              </a:rPr>
              <a:t>現在のクラブ数：</a:t>
            </a:r>
            <a:r>
              <a:rPr lang="ja" altLang="en-US" b="0" i="0" u="none" baseline="0" dirty="0">
                <a:latin typeface="MS PGothic" panose="020B0600070205080204" pitchFamily="34" charset="-128"/>
                <a:ea typeface="MS PGothic" panose="020B0600070205080204" pitchFamily="34" charset="-128"/>
              </a:rPr>
              <a:t>４０</a:t>
            </a:r>
            <a:r>
              <a:rPr lang="ja" b="0" i="0" u="none" baseline="0" dirty="0">
                <a:latin typeface="MS PGothic" panose="020B0600070205080204" pitchFamily="34" charset="-128"/>
                <a:ea typeface="MS PGothic" panose="020B0600070205080204" pitchFamily="34" charset="-128"/>
              </a:rPr>
              <a:t>クラブ、会員数：XXX人。  </a:t>
            </a:r>
          </a:p>
          <a:p>
            <a:pPr lvl="1" algn="l" rtl="0"/>
            <a:br>
              <a:rPr lang="ja" b="1" dirty="0">
                <a:latin typeface="MS PGothic" panose="020B0600070205080204" pitchFamily="34" charset="-128"/>
                <a:ea typeface="MS PGothic" panose="020B0600070205080204" pitchFamily="34" charset="-128"/>
              </a:rPr>
            </a:br>
            <a:r>
              <a:rPr lang="ja" b="1" i="0" u="none" baseline="0" dirty="0">
                <a:latin typeface="MS PGothic" panose="020B0600070205080204" pitchFamily="34" charset="-128"/>
                <a:ea typeface="MS PGothic" panose="020B0600070205080204" pitchFamily="34" charset="-128"/>
              </a:rPr>
              <a:t>会員維持</a:t>
            </a:r>
            <a:r>
              <a:rPr lang="ja" b="0" i="0" u="none" baseline="0" dirty="0">
                <a:latin typeface="MS PGothic" panose="020B0600070205080204" pitchFamily="34" charset="-128"/>
                <a:ea typeface="MS PGothic" panose="020B0600070205080204" pitchFamily="34" charset="-128"/>
              </a:rPr>
              <a:t>　7月1日よりも前に入会した会員のうち、現在も会員である人の割合は、XX％です。  </a:t>
            </a:r>
          </a:p>
          <a:p>
            <a:pPr lvl="1" algn="l" rtl="0"/>
            <a:r>
              <a:rPr lang="ja" b="0" i="0" u="none" baseline="0" dirty="0">
                <a:latin typeface="MS PGothic" panose="020B0600070205080204" pitchFamily="34" charset="-128"/>
                <a:ea typeface="MS PGothic" panose="020B0600070205080204" pitchFamily="34" charset="-128"/>
              </a:rPr>
              <a:t>7月1日以降に入会した会員のうち、現在も会員である人の割合は、XX％です。  </a:t>
            </a:r>
          </a:p>
          <a:p>
            <a:pPr lvl="1" algn="l" rtl="0"/>
            <a:endParaRPr lang="ja" dirty="0">
              <a:latin typeface="MS PGothic" panose="020B0600070205080204" pitchFamily="34" charset="-128"/>
              <a:ea typeface="MS PGothic" panose="020B0600070205080204" pitchFamily="34" charset="-128"/>
            </a:endParaRPr>
          </a:p>
          <a:p>
            <a:pPr algn="l" rtl="0"/>
            <a:r>
              <a:rPr lang="ja" b="1" i="0" u="none" baseline="0" dirty="0">
                <a:latin typeface="MS PGothic" panose="020B0600070205080204" pitchFamily="34" charset="-128"/>
                <a:ea typeface="MS PGothic" panose="020B0600070205080204" pitchFamily="34" charset="-128"/>
              </a:rPr>
              <a:t>［発表者の所見を追加］</a:t>
            </a:r>
            <a:endParaRPr lang="ja" dirty="0">
              <a:latin typeface="MS PGothic" panose="020B0600070205080204" pitchFamily="34" charset="-128"/>
              <a:ea typeface="MS PGothic" panose="020B0600070205080204" pitchFamily="34" charset="-128"/>
            </a:endParaRPr>
          </a:p>
          <a:p>
            <a:pPr algn="l" rtl="0"/>
            <a:r>
              <a:rPr lang="ja" b="0" i="0" u="none" baseline="0" dirty="0">
                <a:latin typeface="MS PGothic" panose="020B0600070205080204" pitchFamily="34" charset="-128"/>
                <a:ea typeface="MS PGothic" panose="020B0600070205080204" pitchFamily="34" charset="-128"/>
              </a:rPr>
              <a:t> </a:t>
            </a:r>
          </a:p>
          <a:p>
            <a:pPr algn="l" rtl="0"/>
            <a:r>
              <a:rPr lang="ja" b="1" i="0" u="none" baseline="0" dirty="0">
                <a:latin typeface="MS PGothic" panose="020B0600070205080204" pitchFamily="34" charset="-128"/>
                <a:ea typeface="MS PGothic" panose="020B0600070205080204" pitchFamily="34" charset="-128"/>
              </a:rPr>
              <a:t>年齢と性別</a:t>
            </a:r>
            <a:br>
              <a:rPr lang="ja" dirty="0">
                <a:latin typeface="MS PGothic" panose="020B0600070205080204" pitchFamily="34" charset="-128"/>
                <a:ea typeface="MS PGothic" panose="020B0600070205080204" pitchFamily="34" charset="-128"/>
              </a:rPr>
            </a:br>
            <a:r>
              <a:rPr lang="ja" b="0" i="0" u="none" baseline="0" dirty="0">
                <a:latin typeface="MS PGothic" panose="020B0600070205080204" pitchFamily="34" charset="-128"/>
                <a:ea typeface="MS PGothic" panose="020B0600070205080204" pitchFamily="34" charset="-128"/>
              </a:rPr>
              <a:t>地区では、現在</a:t>
            </a:r>
            <a:r>
              <a:rPr lang="ja-JP" altLang="en-US" b="1" i="0" u="none" baseline="0">
                <a:latin typeface="MS PGothic" panose="020B0600070205080204" pitchFamily="34" charset="-128"/>
                <a:ea typeface="MS PGothic" panose="020B0600070205080204" pitchFamily="34" charset="-128"/>
              </a:rPr>
              <a:t>９０</a:t>
            </a:r>
            <a:r>
              <a:rPr lang="en-US" altLang="ja-JP" b="1" i="0" u="none" baseline="0" dirty="0">
                <a:latin typeface="MS PGothic" panose="020B0600070205080204" pitchFamily="34" charset="-128"/>
                <a:ea typeface="MS PGothic" panose="020B0600070205080204" pitchFamily="34" charset="-128"/>
              </a:rPr>
              <a:t>.5</a:t>
            </a:r>
            <a:r>
              <a:rPr lang="ja" b="1" i="0" u="none" baseline="0" dirty="0">
                <a:latin typeface="MS PGothic" panose="020B0600070205080204" pitchFamily="34" charset="-128"/>
                <a:ea typeface="MS PGothic" panose="020B0600070205080204" pitchFamily="34" charset="-128"/>
              </a:rPr>
              <a:t>％が男性</a:t>
            </a:r>
            <a:r>
              <a:rPr lang="en-US" altLang="ja" b="1" i="0" u="none" baseline="0" dirty="0">
                <a:latin typeface="MS PGothic" panose="020B0600070205080204" pitchFamily="34" charset="-128"/>
                <a:ea typeface="MS PGothic" panose="020B0600070205080204" pitchFamily="34" charset="-128"/>
              </a:rPr>
              <a:t>9.5</a:t>
            </a:r>
            <a:r>
              <a:rPr lang="en-US" altLang="ja-JP" b="1" i="0" u="none" baseline="0" dirty="0">
                <a:latin typeface="MS PGothic" panose="020B0600070205080204" pitchFamily="34" charset="-128"/>
                <a:ea typeface="MS PGothic" panose="020B0600070205080204" pitchFamily="34" charset="-128"/>
              </a:rPr>
              <a:t>%</a:t>
            </a:r>
            <a:r>
              <a:rPr lang="ja" b="1" i="0" u="none" baseline="0" dirty="0">
                <a:latin typeface="MS PGothic" panose="020B0600070205080204" pitchFamily="34" charset="-128"/>
                <a:ea typeface="MS PGothic" panose="020B0600070205080204" pitchFamily="34" charset="-128"/>
              </a:rPr>
              <a:t>が女性</a:t>
            </a:r>
            <a:r>
              <a:rPr lang="ja" b="0" i="0" u="none" baseline="0" dirty="0">
                <a:latin typeface="MS PGothic" panose="020B0600070205080204" pitchFamily="34" charset="-128"/>
                <a:ea typeface="MS PGothic" panose="020B0600070205080204" pitchFamily="34" charset="-128"/>
              </a:rPr>
              <a:t>です。過去3年間、この割合は</a:t>
            </a:r>
            <a:r>
              <a:rPr lang="ja" b="1" i="0" u="none" baseline="0" dirty="0">
                <a:latin typeface="MS PGothic" panose="020B0600070205080204" pitchFamily="34" charset="-128"/>
                <a:ea typeface="MS PGothic" panose="020B0600070205080204" pitchFamily="34" charset="-128"/>
              </a:rPr>
              <a:t>［大きく／少し］</a:t>
            </a:r>
            <a:r>
              <a:rPr lang="ja" b="0" i="0" u="none" baseline="0" dirty="0">
                <a:latin typeface="MS PGothic" panose="020B0600070205080204" pitchFamily="34" charset="-128"/>
                <a:ea typeface="MS PGothic" panose="020B0600070205080204" pitchFamily="34" charset="-128"/>
              </a:rPr>
              <a:t>変わっています。</a:t>
            </a:r>
            <a:r>
              <a:rPr lang="ja" altLang="en-US" b="0" i="0" u="none" baseline="0" dirty="0">
                <a:latin typeface="MS PGothic" panose="020B0600070205080204" pitchFamily="34" charset="-128"/>
                <a:ea typeface="MS PGothic" panose="020B0600070205080204" pitchFamily="34" charset="-128"/>
              </a:rPr>
              <a:t>５</a:t>
            </a:r>
            <a:r>
              <a:rPr lang="ja" b="0" i="0" u="none" baseline="0" dirty="0">
                <a:latin typeface="MS PGothic" panose="020B0600070205080204" pitchFamily="34" charset="-128"/>
                <a:ea typeface="MS PGothic" panose="020B0600070205080204" pitchFamily="34" charset="-128"/>
              </a:rPr>
              <a:t>0</a:t>
            </a:r>
            <a:r>
              <a:rPr lang="ja" b="1" i="0" u="none" baseline="0" dirty="0">
                <a:latin typeface="MS PGothic" panose="020B0600070205080204" pitchFamily="34" charset="-128"/>
                <a:ea typeface="MS PGothic" panose="020B0600070205080204" pitchFamily="34" charset="-128"/>
              </a:rPr>
              <a:t>歳以下の会員の割合は</a:t>
            </a:r>
            <a:r>
              <a:rPr lang="ja" altLang="en-US" b="1" i="0" u="none" baseline="0" dirty="0">
                <a:latin typeface="MS PGothic" panose="020B0600070205080204" pitchFamily="34" charset="-128"/>
                <a:ea typeface="MS PGothic" panose="020B0600070205080204" pitchFamily="34" charset="-128"/>
              </a:rPr>
              <a:t>２４</a:t>
            </a:r>
            <a:r>
              <a:rPr lang="ja" b="1" i="0" u="none" baseline="0" dirty="0">
                <a:latin typeface="MS PGothic" panose="020B0600070205080204" pitchFamily="34" charset="-128"/>
                <a:ea typeface="MS PGothic" panose="020B0600070205080204" pitchFamily="34" charset="-128"/>
              </a:rPr>
              <a:t>％</a:t>
            </a:r>
            <a:r>
              <a:rPr lang="ja" b="0" i="0" u="none" baseline="0" dirty="0">
                <a:latin typeface="MS PGothic" panose="020B0600070205080204" pitchFamily="34" charset="-128"/>
                <a:ea typeface="MS PGothic" panose="020B0600070205080204" pitchFamily="34" charset="-128"/>
              </a:rPr>
              <a:t>です。また、</a:t>
            </a:r>
            <a:r>
              <a:rPr lang="ja" altLang="en-US" b="1" i="0" u="none" baseline="0" dirty="0">
                <a:latin typeface="MS PGothic" panose="020B0600070205080204" pitchFamily="34" charset="-128"/>
                <a:ea typeface="MS PGothic" panose="020B0600070205080204" pitchFamily="34" charset="-128"/>
              </a:rPr>
              <a:t>１４</a:t>
            </a:r>
            <a:r>
              <a:rPr lang="ja" b="0" i="0" u="none" baseline="0" dirty="0">
                <a:latin typeface="MS PGothic" panose="020B0600070205080204" pitchFamily="34" charset="-128"/>
                <a:ea typeface="MS PGothic" panose="020B0600070205080204" pitchFamily="34" charset="-128"/>
              </a:rPr>
              <a:t>％が国際ロータリーに年齢を報告していません。    </a:t>
            </a:r>
            <a:endParaRPr lang="ja" dirty="0">
              <a:latin typeface="MS PGothic" panose="020B0600070205080204" pitchFamily="34" charset="-128"/>
              <a:ea typeface="MS PGothic" panose="020B0600070205080204" pitchFamily="34" charset="-128"/>
            </a:endParaRPr>
          </a:p>
          <a:p>
            <a:pPr algn="l" rtl="0"/>
            <a:r>
              <a:rPr lang="ja" b="1" i="0" u="none" baseline="0" dirty="0">
                <a:latin typeface="MS PGothic" panose="020B0600070205080204" pitchFamily="34" charset="-128"/>
                <a:ea typeface="MS PGothic" panose="020B0600070205080204" pitchFamily="34" charset="-128"/>
              </a:rPr>
              <a:t>［発表者の所見を追加］</a:t>
            </a:r>
            <a:endParaRPr lang="ja" dirty="0">
              <a:latin typeface="MS PGothic" panose="020B0600070205080204" pitchFamily="34" charset="-128"/>
              <a:ea typeface="MS PGothic" panose="020B0600070205080204" pitchFamily="34" charset="-128"/>
            </a:endParaRPr>
          </a:p>
          <a:p>
            <a:pPr algn="l" rtl="0"/>
            <a:r>
              <a:rPr lang="ja" b="0" i="0" u="none" baseline="0" dirty="0">
                <a:latin typeface="MS PGothic" panose="020B0600070205080204" pitchFamily="34" charset="-128"/>
                <a:ea typeface="MS PGothic" panose="020B0600070205080204" pitchFamily="34" charset="-128"/>
              </a:rPr>
              <a:t> </a:t>
            </a:r>
          </a:p>
          <a:p>
            <a:pPr algn="l" rtl="0"/>
            <a:r>
              <a:rPr lang="ja" b="0" i="0" u="none" baseline="0" dirty="0">
                <a:latin typeface="MS PGothic" panose="020B0600070205080204" pitchFamily="34" charset="-128"/>
                <a:ea typeface="MS PGothic" panose="020B0600070205080204" pitchFamily="34" charset="-128"/>
              </a:rPr>
              <a:t> </a:t>
            </a:r>
          </a:p>
        </p:txBody>
      </p:sp>
      <p:sp>
        <p:nvSpPr>
          <p:cNvPr id="4" name="Slide Number Placeholder 3"/>
          <p:cNvSpPr>
            <a:spLocks noGrp="1"/>
          </p:cNvSpPr>
          <p:nvPr>
            <p:ph type="sldNum" sz="quarter" idx="10"/>
          </p:nvPr>
        </p:nvSpPr>
        <p:spPr/>
        <p:txBody>
          <a:bodyPr/>
          <a:lstStyle/>
          <a:p>
            <a:pPr algn="l" rtl="0"/>
            <a:fld id="{DB827055-821E-4F6B-AAA9-2685E1493D9C}" type="slidenum">
              <a:rPr/>
              <a:t>11</a:t>
            </a:fld>
            <a:endParaRPr lang="ja" dirty="0"/>
          </a:p>
        </p:txBody>
      </p:sp>
    </p:spTree>
    <p:extLst>
      <p:ext uri="{BB962C8B-B14F-4D97-AF65-F5344CB8AC3E}">
        <p14:creationId xmlns:p14="http://schemas.microsoft.com/office/powerpoint/2010/main" val="3385863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600" dirty="0">
                <a:latin typeface="メイリオ" panose="020B0604030504040204" pitchFamily="50" charset="-128"/>
                <a:ea typeface="メイリオ" panose="020B0604030504040204" pitchFamily="50" charset="-128"/>
              </a:rPr>
              <a:t>次</a:t>
            </a:r>
            <a:r>
              <a:rPr kumimoji="1" lang="ja-JP" altLang="en-US" sz="1600">
                <a:latin typeface="メイリオ" panose="020B0604030504040204" pitchFamily="50" charset="-128"/>
                <a:ea typeface="メイリオ" panose="020B0604030504040204" pitchFamily="50" charset="-128"/>
              </a:rPr>
              <a:t>に第</a:t>
            </a:r>
            <a:r>
              <a:rPr kumimoji="1" lang="en-US" altLang="ja-JP" sz="1600" dirty="0">
                <a:latin typeface="メイリオ" panose="020B0604030504040204" pitchFamily="50" charset="-128"/>
                <a:ea typeface="メイリオ" panose="020B0604030504040204" pitchFamily="50" charset="-128"/>
              </a:rPr>
              <a:t>2830</a:t>
            </a:r>
            <a:r>
              <a:rPr kumimoji="1" lang="ja-JP" altLang="en-US" sz="1600">
                <a:latin typeface="メイリオ" panose="020B0604030504040204" pitchFamily="50" charset="-128"/>
                <a:ea typeface="メイリオ" panose="020B0604030504040204" pitchFamily="50" charset="-128"/>
              </a:rPr>
              <a:t>地区</a:t>
            </a:r>
            <a:r>
              <a:rPr kumimoji="1" lang="ja-JP" altLang="en-US" sz="1600" dirty="0">
                <a:latin typeface="メイリオ" panose="020B0604030504040204" pitchFamily="50" charset="-128"/>
                <a:ea typeface="メイリオ" panose="020B0604030504040204" pitchFamily="50" charset="-128"/>
              </a:rPr>
              <a:t>におけるロータリー会員数とクラブ数に</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ついてお示しします。日本全体のデータは皆様の地区の</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傾向とほぼ同様であります。</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上段図１．に皆様の地区の会員数、クラブ数をお示しします。</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それぞれの年度</a:t>
            </a:r>
            <a:r>
              <a:rPr kumimoji="1" lang="en-US" altLang="ja-JP" sz="1600" dirty="0">
                <a:latin typeface="メイリオ" panose="020B0604030504040204" pitchFamily="50" charset="-128"/>
                <a:ea typeface="メイリオ" panose="020B0604030504040204" pitchFamily="50" charset="-128"/>
              </a:rPr>
              <a:t>7</a:t>
            </a:r>
            <a:r>
              <a:rPr kumimoji="1" lang="ja-JP" altLang="en-US" sz="1600" dirty="0">
                <a:latin typeface="メイリオ" panose="020B0604030504040204" pitchFamily="50" charset="-128"/>
                <a:ea typeface="メイリオ" panose="020B0604030504040204" pitchFamily="50" charset="-128"/>
              </a:rPr>
              <a:t>月</a:t>
            </a:r>
            <a:r>
              <a:rPr kumimoji="1" lang="en-US" altLang="ja-JP" sz="1600" dirty="0">
                <a:latin typeface="メイリオ" panose="020B0604030504040204" pitchFamily="50" charset="-128"/>
                <a:ea typeface="メイリオ" panose="020B0604030504040204" pitchFamily="50" charset="-128"/>
              </a:rPr>
              <a:t>1</a:t>
            </a:r>
            <a:r>
              <a:rPr kumimoji="1" lang="ja-JP" altLang="en-US" sz="1600" dirty="0">
                <a:latin typeface="メイリオ" panose="020B0604030504040204" pitchFamily="50" charset="-128"/>
                <a:ea typeface="メイリオ" panose="020B0604030504040204" pitchFamily="50" charset="-128"/>
              </a:rPr>
              <a:t>日付のデータです。</a:t>
            </a:r>
            <a:endParaRPr kumimoji="1" lang="en-US" altLang="ja-JP" sz="16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a:latin typeface="メイリオ" panose="020B0604030504040204" pitchFamily="50" charset="-128"/>
                <a:ea typeface="メイリオ" panose="020B0604030504040204" pitchFamily="50" charset="-128"/>
              </a:rPr>
              <a:t>2021</a:t>
            </a:r>
            <a:r>
              <a:rPr kumimoji="1" lang="ja-JP" altLang="en-US" sz="1600" dirty="0">
                <a:latin typeface="メイリオ" panose="020B0604030504040204" pitchFamily="50" charset="-128"/>
                <a:ea typeface="メイリオ" panose="020B0604030504040204" pitchFamily="50" charset="-128"/>
              </a:rPr>
              <a:t>年</a:t>
            </a:r>
            <a:r>
              <a:rPr kumimoji="1" lang="en-US" altLang="ja-JP" sz="1600" dirty="0">
                <a:latin typeface="メイリオ" panose="020B0604030504040204" pitchFamily="50" charset="-128"/>
                <a:ea typeface="メイリオ" panose="020B0604030504040204" pitchFamily="50" charset="-128"/>
              </a:rPr>
              <a:t>7</a:t>
            </a:r>
            <a:r>
              <a:rPr kumimoji="1" lang="ja-JP" altLang="en-US" sz="1600" dirty="0">
                <a:latin typeface="メイリオ" panose="020B0604030504040204" pitchFamily="50" charset="-128"/>
                <a:ea typeface="メイリオ" panose="020B0604030504040204" pitchFamily="50" charset="-128"/>
              </a:rPr>
              <a:t>月</a:t>
            </a:r>
            <a:r>
              <a:rPr kumimoji="1" lang="en-US" altLang="ja-JP" sz="1600" dirty="0">
                <a:latin typeface="メイリオ" panose="020B0604030504040204" pitchFamily="50" charset="-128"/>
                <a:ea typeface="メイリオ" panose="020B0604030504040204" pitchFamily="50" charset="-128"/>
              </a:rPr>
              <a:t>1</a:t>
            </a:r>
            <a:r>
              <a:rPr kumimoji="1" lang="ja-JP" altLang="en-US" sz="1600" dirty="0">
                <a:latin typeface="メイリオ" panose="020B0604030504040204" pitchFamily="50" charset="-128"/>
                <a:ea typeface="メイリオ" panose="020B0604030504040204" pitchFamily="50" charset="-128"/>
              </a:rPr>
              <a:t>日現在、皆様の地区における全会員数は</a:t>
            </a:r>
            <a:endParaRPr kumimoji="1" lang="en-US" altLang="ja-JP" sz="16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a:latin typeface="メイリオ" panose="020B0604030504040204" pitchFamily="50" charset="-128"/>
                <a:ea typeface="メイリオ" panose="020B0604030504040204" pitchFamily="50" charset="-128"/>
              </a:rPr>
              <a:t>1,099</a:t>
            </a:r>
            <a:r>
              <a:rPr kumimoji="1" lang="ja-JP" altLang="en-US" sz="1600">
                <a:latin typeface="メイリオ" panose="020B0604030504040204" pitchFamily="50" charset="-128"/>
                <a:ea typeface="メイリオ" panose="020B0604030504040204" pitchFamily="50" charset="-128"/>
              </a:rPr>
              <a:t>名</a:t>
            </a:r>
            <a:r>
              <a:rPr kumimoji="1" lang="ja-JP" altLang="en-US" sz="1600" dirty="0">
                <a:latin typeface="メイリオ" panose="020B0604030504040204" pitchFamily="50" charset="-128"/>
                <a:ea typeface="メイリオ" panose="020B0604030504040204" pitchFamily="50" charset="-128"/>
              </a:rPr>
              <a:t>です。会員数は、日本全体の会員数と同様</a:t>
            </a:r>
            <a:endParaRPr kumimoji="1" lang="en-US" altLang="ja-JP" sz="1600"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latin typeface="メイリオ" panose="020B0604030504040204" pitchFamily="50" charset="-128"/>
                <a:ea typeface="メイリオ" panose="020B0604030504040204" pitchFamily="50" charset="-128"/>
              </a:rPr>
              <a:t>この数年会員数の減少が続いております。</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次に下段図２．に全会員における男女比を記載しております。</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先ほどお示ししました通り、世界における女性会員の</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比率は</a:t>
            </a:r>
            <a:r>
              <a:rPr kumimoji="1" lang="en-US" altLang="ja-JP" sz="1600" dirty="0">
                <a:latin typeface="メイリオ" panose="020B0604030504040204" pitchFamily="50" charset="-128"/>
                <a:ea typeface="メイリオ" panose="020B0604030504040204" pitchFamily="50" charset="-128"/>
              </a:rPr>
              <a:t>2020-21</a:t>
            </a:r>
            <a:r>
              <a:rPr kumimoji="1" lang="ja-JP" altLang="en-US" sz="1600" dirty="0">
                <a:latin typeface="メイリオ" panose="020B0604030504040204" pitchFamily="50" charset="-128"/>
                <a:ea typeface="メイリオ" panose="020B0604030504040204" pitchFamily="50" charset="-128"/>
              </a:rPr>
              <a:t>年度では</a:t>
            </a:r>
            <a:r>
              <a:rPr kumimoji="1" lang="en-US" altLang="ja-JP" sz="1600" dirty="0">
                <a:latin typeface="メイリオ" panose="020B0604030504040204" pitchFamily="50" charset="-128"/>
                <a:ea typeface="メイリオ" panose="020B0604030504040204" pitchFamily="50" charset="-128"/>
              </a:rPr>
              <a:t>24</a:t>
            </a:r>
            <a:r>
              <a:rPr kumimoji="1" lang="ja-JP" altLang="en-US" sz="1600" dirty="0">
                <a:latin typeface="メイリオ" panose="020B0604030504040204" pitchFamily="50" charset="-128"/>
                <a:ea typeface="メイリオ" panose="020B0604030504040204" pitchFamily="50" charset="-128"/>
              </a:rPr>
              <a:t>％を示しておりましたが、</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その一方で、日本における女性会員数の増加は認めら</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れず約</a:t>
            </a:r>
            <a:r>
              <a:rPr kumimoji="1" lang="en-US" altLang="ja-JP" sz="1600" dirty="0">
                <a:latin typeface="メイリオ" panose="020B0604030504040204" pitchFamily="50" charset="-128"/>
                <a:ea typeface="メイリオ" panose="020B0604030504040204" pitchFamily="50" charset="-128"/>
              </a:rPr>
              <a:t>7</a:t>
            </a:r>
            <a:r>
              <a:rPr kumimoji="1" lang="ja-JP" altLang="en-US" sz="1600" dirty="0">
                <a:latin typeface="メイリオ" panose="020B0604030504040204" pitchFamily="50" charset="-128"/>
                <a:ea typeface="メイリオ" panose="020B0604030504040204" pitchFamily="50" charset="-128"/>
              </a:rPr>
              <a:t>～</a:t>
            </a:r>
            <a:r>
              <a:rPr kumimoji="1" lang="en-US" altLang="ja-JP" sz="1600" dirty="0">
                <a:latin typeface="メイリオ" panose="020B0604030504040204" pitchFamily="50" charset="-128"/>
                <a:ea typeface="メイリオ" panose="020B0604030504040204" pitchFamily="50" charset="-128"/>
              </a:rPr>
              <a:t>8</a:t>
            </a:r>
            <a:r>
              <a:rPr kumimoji="1" lang="ja-JP" altLang="en-US" sz="1600" dirty="0">
                <a:latin typeface="メイリオ" panose="020B0604030504040204" pitchFamily="50" charset="-128"/>
                <a:ea typeface="メイリオ" panose="020B0604030504040204" pitchFamily="50" charset="-128"/>
              </a:rPr>
              <a:t>％で経過しております。今後</a:t>
            </a:r>
            <a:r>
              <a:rPr kumimoji="1" lang="en-US" altLang="ja-JP" sz="1600" dirty="0">
                <a:latin typeface="メイリオ" panose="020B0604030504040204" pitchFamily="50" charset="-128"/>
                <a:ea typeface="メイリオ" panose="020B0604030504040204" pitchFamily="50" charset="-128"/>
              </a:rPr>
              <a:t>DEI</a:t>
            </a:r>
            <a:r>
              <a:rPr kumimoji="1" lang="ja-JP" altLang="en-US" sz="1600" dirty="0">
                <a:latin typeface="メイリオ" panose="020B0604030504040204" pitchFamily="50" charset="-128"/>
                <a:ea typeface="メイリオ" panose="020B0604030504040204" pitchFamily="50" charset="-128"/>
              </a:rPr>
              <a:t>を基盤</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とした</a:t>
            </a:r>
            <a:r>
              <a:rPr kumimoji="1" lang="en-US" altLang="ja-JP" sz="1600" dirty="0">
                <a:latin typeface="メイリオ" panose="020B0604030504040204" pitchFamily="50" charset="-128"/>
                <a:ea typeface="メイリオ" panose="020B0604030504040204" pitchFamily="50" charset="-128"/>
              </a:rPr>
              <a:t>Gender Equity</a:t>
            </a:r>
            <a:r>
              <a:rPr kumimoji="1" lang="ja-JP" altLang="en-US" sz="1600" dirty="0">
                <a:latin typeface="メイリオ" panose="020B0604030504040204" pitchFamily="50" charset="-128"/>
                <a:ea typeface="メイリオ" panose="020B0604030504040204" pitchFamily="50" charset="-128"/>
              </a:rPr>
              <a:t>といった概念が世界中で進展</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すると考えられる事から、日本のロータリーでも</a:t>
            </a:r>
            <a:r>
              <a:rPr kumimoji="1" lang="en-US" altLang="ja-JP" sz="1600" dirty="0">
                <a:latin typeface="メイリオ" panose="020B0604030504040204" pitchFamily="50" charset="-128"/>
                <a:ea typeface="メイリオ" panose="020B0604030504040204" pitchFamily="50" charset="-128"/>
              </a:rPr>
              <a:t>DEI</a:t>
            </a:r>
            <a:r>
              <a:rPr kumimoji="1" lang="ja-JP" altLang="en-US" sz="1600" dirty="0">
                <a:latin typeface="メイリオ" panose="020B0604030504040204" pitchFamily="50" charset="-128"/>
                <a:ea typeface="メイリオ" panose="020B0604030504040204" pitchFamily="50" charset="-128"/>
              </a:rPr>
              <a:t>の啓発</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が急務であると言えそう</a:t>
            </a:r>
            <a:r>
              <a:rPr kumimoji="1" lang="ja-JP" altLang="en-US" sz="1600">
                <a:latin typeface="メイリオ" panose="020B0604030504040204" pitchFamily="50" charset="-128"/>
                <a:ea typeface="メイリオ" panose="020B0604030504040204" pitchFamily="50" charset="-128"/>
              </a:rPr>
              <a:t>です。しかし、当地区は</a:t>
            </a:r>
            <a:r>
              <a:rPr kumimoji="1" lang="en-US" altLang="ja-JP" sz="1600" dirty="0">
                <a:latin typeface="メイリオ" panose="020B0604030504040204" pitchFamily="50" charset="-128"/>
                <a:ea typeface="メイリオ" panose="020B0604030504040204" pitchFamily="50" charset="-128"/>
              </a:rPr>
              <a:t>10%</a:t>
            </a:r>
            <a:r>
              <a:rPr kumimoji="1" lang="ja-JP" altLang="en-US" sz="1600">
                <a:latin typeface="メイリオ" panose="020B0604030504040204" pitchFamily="50" charset="-128"/>
                <a:ea typeface="メイリオ" panose="020B0604030504040204" pitchFamily="50" charset="-128"/>
              </a:rPr>
              <a:t>は</a:t>
            </a:r>
            <a:br>
              <a:rPr kumimoji="1" lang="en-US" altLang="ja-JP" sz="1600" dirty="0">
                <a:latin typeface="メイリオ" panose="020B0604030504040204" pitchFamily="50" charset="-128"/>
                <a:ea typeface="メイリオ" panose="020B0604030504040204" pitchFamily="50" charset="-128"/>
              </a:rPr>
            </a:br>
            <a:r>
              <a:rPr kumimoji="1" lang="ja-JP" altLang="en-US" sz="1600">
                <a:latin typeface="メイリオ" panose="020B0604030504040204" pitchFamily="50" charset="-128"/>
                <a:ea typeface="メイリオ" panose="020B0604030504040204" pitchFamily="50" charset="-128"/>
              </a:rPr>
              <a:t>第１地域では多い比率です。</a:t>
            </a:r>
            <a:endParaRPr kumimoji="1" lang="en-US" altLang="ja-JP" sz="1600"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B43FD386-61B8-436D-BF9B-FB9EC4AD188C}" type="slidenum">
              <a:rPr kumimoji="1" lang="ja-JP" altLang="en-US" smtClean="0"/>
              <a:t>12</a:t>
            </a:fld>
            <a:endParaRPr kumimoji="1" lang="ja-JP" altLang="en-US"/>
          </a:p>
        </p:txBody>
      </p:sp>
    </p:spTree>
    <p:extLst>
      <p:ext uri="{BB962C8B-B14F-4D97-AF65-F5344CB8AC3E}">
        <p14:creationId xmlns:p14="http://schemas.microsoft.com/office/powerpoint/2010/main" val="1907260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b="0" i="0" u="none" baseline="0" dirty="0">
                <a:latin typeface="MS PGothic" panose="020B0600070205080204" pitchFamily="34" charset="-128"/>
                <a:ea typeface="MS PGothic" panose="020B0600070205080204" pitchFamily="34" charset="-128"/>
              </a:rPr>
              <a:t>ロータリークラブやローターアクトクラブの入会候補者と現会員が何に価値を置いているかを考えると、興味深い傾向がいくつか見えてきます。両者ともに「地域社会に良いインパクトを与える奉仕プロジェクトへの参加」が、最も価値ある機会であると答えています。しかし、入会候補者や特に若い職業人はさらに、全世界に変化をもたらすこと、また、職業人としてのスキル養成や人脈づくりを通じてキャリアを伸ばすことも望んでいます。</a:t>
            </a:r>
          </a:p>
          <a:p>
            <a:pPr algn="l" rtl="0"/>
            <a:r>
              <a:rPr lang="ja" b="0" i="0" u="none" baseline="0" dirty="0">
                <a:latin typeface="MS PGothic" panose="020B0600070205080204" pitchFamily="34" charset="-128"/>
                <a:ea typeface="MS PGothic" panose="020B0600070205080204" pitchFamily="34" charset="-128"/>
              </a:rPr>
              <a:t> </a:t>
            </a:r>
          </a:p>
          <a:p>
            <a:pPr algn="l" rtl="0"/>
            <a:r>
              <a:rPr lang="ja" b="0" i="0" u="none" baseline="0" dirty="0">
                <a:latin typeface="MS PGothic" panose="020B0600070205080204" pitchFamily="34" charset="-128"/>
                <a:ea typeface="MS PGothic" panose="020B0600070205080204" pitchFamily="34" charset="-128"/>
              </a:rPr>
              <a:t>一方で現会員は、社会奉仕、友情と親睦、職場や交友関係以外の人びととのつながりに価値を置いています。ですから、両グループともに「地域社会に良いインパクトを与える奉仕プロジェクト」が入会または会員であり続ける理由であると答えたとしても、その動機は異なっているのです。 </a:t>
            </a:r>
          </a:p>
          <a:p>
            <a:endParaRPr lang="ja" dirty="0">
              <a:latin typeface="MS PGothic" panose="020B0600070205080204" pitchFamily="34" charset="-128"/>
              <a:ea typeface="MS PGothic" panose="020B0600070205080204" pitchFamily="34" charset="-128"/>
            </a:endParaRPr>
          </a:p>
          <a:p>
            <a:pPr algn="l" rtl="0"/>
            <a:r>
              <a:rPr lang="ja" b="0" i="0" u="none" baseline="0" dirty="0">
                <a:latin typeface="MS PGothic" panose="020B0600070205080204" pitchFamily="34" charset="-128"/>
                <a:ea typeface="MS PGothic" panose="020B0600070205080204" pitchFamily="34" charset="-128"/>
              </a:rPr>
              <a:t>ロータリーが行った調査によると、入会候補者はさらに、人間的、職業的に成長できる機会を求めていることが分かっています。ロータリークラブとローターアクトクラブはこれらを提供しています。これを実現するために、クラブで会員向けに正式な職業スキル養成研修を実施する必要はありません。クラブで実施するすべての奉仕活動、すべての行事が、リーダーや職業人として成長できるチャンスとなるからです。会員はまた、ロータリーのラーニングセンターからオンラインコースを受講できるほか、トーストマスターズとのつながりを活用することで、成長するための機会をさらに広げることができます。</a:t>
            </a:r>
          </a:p>
        </p:txBody>
      </p:sp>
      <p:sp>
        <p:nvSpPr>
          <p:cNvPr id="4" name="Slide Number Placeholder 3"/>
          <p:cNvSpPr>
            <a:spLocks noGrp="1"/>
          </p:cNvSpPr>
          <p:nvPr>
            <p:ph type="sldNum" sz="quarter" idx="10"/>
          </p:nvPr>
        </p:nvSpPr>
        <p:spPr/>
        <p:txBody>
          <a:bodyPr/>
          <a:lstStyle/>
          <a:p>
            <a:pPr algn="l" rtl="0"/>
            <a:fld id="{DB827055-821E-4F6B-AAA9-2685E1493D9C}" type="slidenum">
              <a:rPr/>
              <a:t>13</a:t>
            </a:fld>
            <a:endParaRPr lang="ja" dirty="0"/>
          </a:p>
        </p:txBody>
      </p:sp>
    </p:spTree>
    <p:extLst>
      <p:ext uri="{BB962C8B-B14F-4D97-AF65-F5344CB8AC3E}">
        <p14:creationId xmlns:p14="http://schemas.microsoft.com/office/powerpoint/2010/main" val="2232325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600" dirty="0">
                <a:latin typeface="メイリオ" panose="020B0604030504040204" pitchFamily="50" charset="-128"/>
                <a:ea typeface="メイリオ" panose="020B0604030504040204" pitchFamily="50" charset="-128"/>
              </a:rPr>
              <a:t>では最初に、この</a:t>
            </a:r>
            <a:r>
              <a:rPr kumimoji="1" lang="en-US" altLang="ja-JP" sz="1600" dirty="0">
                <a:latin typeface="メイリオ" panose="020B0604030504040204" pitchFamily="50" charset="-128"/>
                <a:ea typeface="メイリオ" panose="020B0604030504040204" pitchFamily="50" charset="-128"/>
              </a:rPr>
              <a:t>DEI</a:t>
            </a:r>
            <a:r>
              <a:rPr kumimoji="1" lang="ja-JP" altLang="en-US" sz="1600" dirty="0">
                <a:latin typeface="メイリオ" panose="020B0604030504040204" pitchFamily="50" charset="-128"/>
                <a:ea typeface="メイリオ" panose="020B0604030504040204" pitchFamily="50" charset="-128"/>
              </a:rPr>
              <a:t>の概念について考えてみましょう。</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米国の国内企業では、</a:t>
            </a:r>
            <a:r>
              <a:rPr kumimoji="1" lang="en-US" altLang="ja-JP" sz="1600" dirty="0">
                <a:latin typeface="メイリオ" panose="020B0604030504040204" pitchFamily="50" charset="-128"/>
                <a:ea typeface="メイリオ" panose="020B0604030504040204" pitchFamily="50" charset="-128"/>
              </a:rPr>
              <a:t>Diversity &amp;</a:t>
            </a:r>
            <a:r>
              <a:rPr kumimoji="1" lang="ja-JP" altLang="en-US" sz="1600" dirty="0">
                <a:latin typeface="メイリオ" panose="020B0604030504040204" pitchFamily="50" charset="-128"/>
                <a:ea typeface="メイリオ" panose="020B0604030504040204" pitchFamily="50" charset="-128"/>
              </a:rPr>
              <a:t> </a:t>
            </a:r>
            <a:r>
              <a:rPr kumimoji="1" lang="en-US" altLang="ja-JP" sz="1600" dirty="0">
                <a:latin typeface="メイリオ" panose="020B0604030504040204" pitchFamily="50" charset="-128"/>
                <a:ea typeface="メイリオ" panose="020B0604030504040204" pitchFamily="50" charset="-128"/>
              </a:rPr>
              <a:t>Inclusion</a:t>
            </a:r>
            <a:r>
              <a:rPr kumimoji="1" lang="ja-JP" altLang="en-US" sz="1600" dirty="0">
                <a:latin typeface="メイリオ" panose="020B0604030504040204" pitchFamily="50" charset="-128"/>
                <a:ea typeface="メイリオ" panose="020B0604030504040204" pitchFamily="50" charset="-128"/>
              </a:rPr>
              <a:t>に</a:t>
            </a:r>
            <a:endParaRPr kumimoji="1" lang="en-US" altLang="ja-JP" sz="1600" dirty="0">
              <a:latin typeface="メイリオ" panose="020B0604030504040204" pitchFamily="50" charset="-128"/>
              <a:ea typeface="メイリオ" panose="020B0604030504040204" pitchFamily="50" charset="-128"/>
            </a:endParaRPr>
          </a:p>
          <a:p>
            <a:r>
              <a:rPr kumimoji="1" lang="en-US" altLang="ja-JP" sz="1600" dirty="0">
                <a:latin typeface="メイリオ" panose="020B0604030504040204" pitchFamily="50" charset="-128"/>
                <a:ea typeface="メイリオ" panose="020B0604030504040204" pitchFamily="50" charset="-128"/>
              </a:rPr>
              <a:t>Equity</a:t>
            </a:r>
            <a:r>
              <a:rPr kumimoji="1" lang="ja-JP" altLang="en-US" sz="1600" dirty="0">
                <a:latin typeface="メイリオ" panose="020B0604030504040204" pitchFamily="50" charset="-128"/>
                <a:ea typeface="メイリオ" panose="020B0604030504040204" pitchFamily="50" charset="-128"/>
              </a:rPr>
              <a:t> を加えた運営が不可欠となっている様です。</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現在では、</a:t>
            </a:r>
            <a:r>
              <a:rPr kumimoji="1" lang="en-US" altLang="ja-JP" sz="1600" dirty="0">
                <a:latin typeface="メイリオ" panose="020B0604030504040204" pitchFamily="50" charset="-128"/>
                <a:ea typeface="メイリオ" panose="020B0604030504040204" pitchFamily="50" charset="-128"/>
              </a:rPr>
              <a:t>DEI</a:t>
            </a:r>
            <a:r>
              <a:rPr kumimoji="1" lang="ja-JP" altLang="en-US" sz="1600" dirty="0">
                <a:latin typeface="メイリオ" panose="020B0604030504040204" pitchFamily="50" charset="-128"/>
                <a:ea typeface="メイリオ" panose="020B0604030504040204" pitchFamily="50" charset="-128"/>
              </a:rPr>
              <a:t>は企業体を認証する一つの大きな</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b="1" dirty="0">
                <a:latin typeface="メイリオ" panose="020B0604030504040204" pitchFamily="50" charset="-128"/>
                <a:ea typeface="メイリオ" panose="020B0604030504040204" pitchFamily="50" charset="-128"/>
              </a:rPr>
              <a:t>企業の評価項目</a:t>
            </a:r>
            <a:r>
              <a:rPr kumimoji="1" lang="ja-JP" altLang="en-US" sz="1600" dirty="0">
                <a:latin typeface="メイリオ" panose="020B0604030504040204" pitchFamily="50" charset="-128"/>
                <a:ea typeface="メイリオ" panose="020B0604030504040204" pitchFamily="50" charset="-128"/>
              </a:rPr>
              <a:t>となっています。</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例えば、身体障碍者協会に属する企業あるいは</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団体では</a:t>
            </a:r>
            <a:r>
              <a:rPr kumimoji="1" lang="en-US" altLang="ja-JP" sz="1600" dirty="0">
                <a:latin typeface="メイリオ" panose="020B0604030504040204" pitchFamily="50" charset="-128"/>
                <a:ea typeface="メイリオ" panose="020B0604030504040204" pitchFamily="50" charset="-128"/>
              </a:rPr>
              <a:t>DEI</a:t>
            </a:r>
            <a:r>
              <a:rPr kumimoji="1" lang="ja-JP" altLang="en-US" sz="1600" dirty="0">
                <a:latin typeface="メイリオ" panose="020B0604030504040204" pitchFamily="50" charset="-128"/>
                <a:ea typeface="メイリオ" panose="020B0604030504040204" pitchFamily="50" charset="-128"/>
              </a:rPr>
              <a:t>の認証が得られなければ、</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社会における企業の評価が得られない状態と</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なり存続が不可能になります。</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日本で言えば「ブラック企業」と評価されて</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しまう事になります。</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では、まず</a:t>
            </a:r>
            <a:r>
              <a:rPr kumimoji="1" lang="en-US" altLang="ja-JP" sz="1600" dirty="0">
                <a:latin typeface="メイリオ" panose="020B0604030504040204" pitchFamily="50" charset="-128"/>
                <a:ea typeface="メイリオ" panose="020B0604030504040204" pitchFamily="50" charset="-128"/>
              </a:rPr>
              <a:t>DEI</a:t>
            </a:r>
            <a:r>
              <a:rPr kumimoji="1" lang="ja-JP" altLang="en-US" sz="1600" dirty="0">
                <a:latin typeface="メイリオ" panose="020B0604030504040204" pitchFamily="50" charset="-128"/>
                <a:ea typeface="メイリオ" panose="020B0604030504040204" pitchFamily="50" charset="-128"/>
              </a:rPr>
              <a:t>について考えてみましょう。</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en-US" altLang="ja-JP" sz="1600" dirty="0">
                <a:latin typeface="メイリオ" panose="020B0604030504040204" pitchFamily="50" charset="-128"/>
                <a:ea typeface="メイリオ" panose="020B0604030504040204" pitchFamily="50" charset="-128"/>
              </a:rPr>
              <a:t>Diversity</a:t>
            </a:r>
            <a:r>
              <a:rPr kumimoji="1" lang="ja-JP" altLang="en-US" sz="1600" dirty="0">
                <a:latin typeface="メイリオ" panose="020B0604030504040204" pitchFamily="50" charset="-128"/>
                <a:ea typeface="メイリオ" panose="020B0604030504040204" pitchFamily="50" charset="-128"/>
              </a:rPr>
              <a:t>：人びとの多様性をどのように考え、評価するか</a:t>
            </a:r>
            <a:endParaRPr kumimoji="1" lang="en-US" altLang="ja-JP" sz="1600" dirty="0">
              <a:latin typeface="メイリオ" panose="020B0604030504040204" pitchFamily="50" charset="-128"/>
              <a:ea typeface="メイリオ" panose="020B0604030504040204" pitchFamily="50" charset="-128"/>
            </a:endParaRPr>
          </a:p>
          <a:p>
            <a:r>
              <a:rPr kumimoji="1" lang="en-US" altLang="ja-JP" sz="1600" dirty="0">
                <a:latin typeface="メイリオ" panose="020B0604030504040204" pitchFamily="50" charset="-128"/>
                <a:ea typeface="メイリオ" panose="020B0604030504040204" pitchFamily="50" charset="-128"/>
              </a:rPr>
              <a:t>Equity</a:t>
            </a:r>
            <a:r>
              <a:rPr kumimoji="1" lang="ja-JP" altLang="en-US" sz="1600" dirty="0">
                <a:latin typeface="メイリオ" panose="020B0604030504040204" pitchFamily="50" charset="-128"/>
                <a:ea typeface="メイリオ" panose="020B0604030504040204" pitchFamily="50" charset="-128"/>
              </a:rPr>
              <a:t>：方針、行動、物の見方における公平性をどのように維持するか</a:t>
            </a:r>
            <a:endParaRPr kumimoji="1" lang="en-US" altLang="ja-JP" sz="1600" dirty="0">
              <a:latin typeface="メイリオ" panose="020B0604030504040204" pitchFamily="50" charset="-128"/>
              <a:ea typeface="メイリオ" panose="020B0604030504040204" pitchFamily="50" charset="-128"/>
            </a:endParaRPr>
          </a:p>
          <a:p>
            <a:r>
              <a:rPr kumimoji="1" lang="en-US" altLang="ja-JP" sz="1600" dirty="0">
                <a:latin typeface="メイリオ" panose="020B0604030504040204" pitchFamily="50" charset="-128"/>
                <a:ea typeface="メイリオ" panose="020B0604030504040204" pitchFamily="50" charset="-128"/>
              </a:rPr>
              <a:t>Inclusion</a:t>
            </a:r>
            <a:r>
              <a:rPr kumimoji="1" lang="ja-JP" altLang="en-US" sz="1600" dirty="0">
                <a:latin typeface="メイリオ" panose="020B0604030504040204" pitchFamily="50" charset="-128"/>
                <a:ea typeface="メイリオ" panose="020B0604030504040204" pitchFamily="50" charset="-128"/>
              </a:rPr>
              <a:t>：能力、意見、組織文化等をどのように包摂するか</a:t>
            </a:r>
            <a:endParaRPr kumimoji="1" lang="en-US" altLang="ja-JP" sz="1600" dirty="0">
              <a:latin typeface="メイリオ" panose="020B0604030504040204" pitchFamily="50" charset="-128"/>
              <a:ea typeface="メイリオ" panose="020B0604030504040204" pitchFamily="50" charset="-128"/>
            </a:endParaRPr>
          </a:p>
          <a:p>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という事を考えて組織の運営を行う事が必要とされています。</a:t>
            </a:r>
            <a:endParaRPr kumimoji="1" lang="en-US" altLang="ja-JP" sz="1600"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247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b="0" i="0" u="none" baseline="0" dirty="0">
                <a:latin typeface="MS PGothic" panose="020B0600070205080204" pitchFamily="34" charset="-128"/>
                <a:ea typeface="MS PGothic" panose="020B0600070205080204" pitchFamily="34" charset="-128"/>
              </a:rPr>
              <a:t>ロータリーへの入会を希望している人たちがいることを私たちはどのように知ることができるのでしょうか。昨年、世界中から20,000人以上の入会候補者が、「ロータリーへの入会」のページ（rotary.org/ja/join）から入会の意向を示しました。このページから候補者が自分の情報を入力すると、該当する地区に連絡が届きます。地区とクラブのリーダーは、My ROTARYの「入会候補者情報の管理」から、この情報を見ることができます。入会候補者情報を追跡し、状況を更新するのは簡単に行うことができ、候補者のデータも安全に守られます。 </a:t>
            </a:r>
          </a:p>
          <a:p>
            <a:endParaRPr lang="ja" dirty="0">
              <a:latin typeface="MS PGothic" panose="020B0600070205080204" pitchFamily="34" charset="-128"/>
              <a:ea typeface="MS PGothic" panose="020B0600070205080204" pitchFamily="34" charset="-128"/>
            </a:endParaRPr>
          </a:p>
          <a:p>
            <a:pPr algn="l" rtl="0"/>
            <a:r>
              <a:rPr lang="ja" b="0" i="0" u="none" baseline="0" dirty="0">
                <a:latin typeface="MS PGothic" panose="020B0600070205080204" pitchFamily="34" charset="-128"/>
                <a:ea typeface="MS PGothic" panose="020B0600070205080204" pitchFamily="34" charset="-128"/>
              </a:rPr>
              <a:t>残念ながら、これらの入会候補者のうち、クラブがフォローアップの連絡したのは、3分の1にも至りませんでした。クラブリーダーの中には、全く知らない人（入会候補者）に連絡をすることに関心がない、という方もいます。連絡をしたからといって、必ずしもクラブへの入会、またはロータリーへの参加を保証するものではありません。しかし、候補者に連絡を取ることで、ロータリーが地域社会の人たちを大切に思っていること、また、候補者についてもっと知りたいとクラブが感じていることを示すことができます。 </a:t>
            </a:r>
          </a:p>
          <a:p>
            <a:endParaRPr lang="ja" dirty="0">
              <a:latin typeface="MS PGothic" panose="020B0600070205080204" pitchFamily="34" charset="-128"/>
              <a:ea typeface="MS PGothic" panose="020B0600070205080204" pitchFamily="34" charset="-128"/>
            </a:endParaRPr>
          </a:p>
          <a:p>
            <a:pPr algn="l" rtl="0"/>
            <a:r>
              <a:rPr lang="ja" b="0" i="0" u="none" baseline="0" dirty="0">
                <a:latin typeface="MS PGothic" panose="020B0600070205080204" pitchFamily="34" charset="-128"/>
                <a:ea typeface="MS PGothic" panose="020B0600070205080204" pitchFamily="34" charset="-128"/>
              </a:rPr>
              <a:t>ここには大きな会員増強への機会があるのです。これまでオンラインフォームを提出した候補者のうち、35％が女性、59％が40歳未満、50％がロータリーと個人的なつながりがある人です。すべての入会候補者が既存のロータリークラブに適していなくても、ローターアクトには適している場合もあるでしょう。また、設立を目前にした新クラブの創立会員となるのにふさわしい人がいるかもしれません。入会候補者をロータリーの成長と公共イメージの強化の機会として捉える必要があります。 </a:t>
            </a:r>
          </a:p>
          <a:p>
            <a:endParaRPr lang="ja" dirty="0">
              <a:latin typeface="MS PGothic" panose="020B0600070205080204" pitchFamily="34" charset="-128"/>
              <a:ea typeface="MS PGothic" panose="020B0600070205080204" pitchFamily="34" charset="-128"/>
            </a:endParaRPr>
          </a:p>
          <a:p>
            <a:pPr algn="l" rtl="0"/>
            <a:r>
              <a:rPr lang="ja" b="0" i="0" u="none" baseline="0" dirty="0">
                <a:latin typeface="MS PGothic" panose="020B0600070205080204" pitchFamily="34" charset="-128"/>
                <a:ea typeface="MS PGothic" panose="020B0600070205080204" pitchFamily="34" charset="-128"/>
              </a:rPr>
              <a:t>ここまで、会員が何を求めているか、また、入会候補者をどう見つけることができるかに触れました。では、会員の退会についてはどうでしょうか。 </a:t>
            </a:r>
          </a:p>
          <a:p>
            <a:pPr algn="l" rtl="0"/>
            <a:r>
              <a:rPr lang="ja" b="0" i="0" u="none" baseline="0" dirty="0">
                <a:latin typeface="MS PGothic" panose="020B0600070205080204" pitchFamily="34" charset="-128"/>
                <a:ea typeface="MS PGothic" panose="020B0600070205080204" pitchFamily="34" charset="-128"/>
              </a:rPr>
              <a:t> </a:t>
            </a:r>
          </a:p>
        </p:txBody>
      </p:sp>
      <p:sp>
        <p:nvSpPr>
          <p:cNvPr id="4" name="Slide Number Placeholder 3"/>
          <p:cNvSpPr>
            <a:spLocks noGrp="1"/>
          </p:cNvSpPr>
          <p:nvPr>
            <p:ph type="sldNum" sz="quarter" idx="10"/>
          </p:nvPr>
        </p:nvSpPr>
        <p:spPr/>
        <p:txBody>
          <a:bodyPr/>
          <a:lstStyle/>
          <a:p>
            <a:pPr algn="l" rtl="0"/>
            <a:fld id="{DB827055-821E-4F6B-AAA9-2685E1493D9C}" type="slidenum">
              <a:rPr/>
              <a:t>15</a:t>
            </a:fld>
            <a:endParaRPr lang="ja" dirty="0"/>
          </a:p>
        </p:txBody>
      </p:sp>
    </p:spTree>
    <p:extLst>
      <p:ext uri="{BB962C8B-B14F-4D97-AF65-F5344CB8AC3E}">
        <p14:creationId xmlns:p14="http://schemas.microsoft.com/office/powerpoint/2010/main" val="1334819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b="0" i="0" u="none" baseline="0" dirty="0">
                <a:latin typeface="MS PGothic" panose="020B0600070205080204" pitchFamily="34" charset="-128"/>
                <a:ea typeface="MS PGothic" panose="020B0600070205080204" pitchFamily="34" charset="-128"/>
              </a:rPr>
              <a:t>国際ロータリーによる調査によると、元会員の30パーセントが退会の第一の理由として費用と時間の負担を挙げています。 </a:t>
            </a:r>
          </a:p>
          <a:p>
            <a:pPr algn="l" rtl="0"/>
            <a:r>
              <a:rPr lang="ja" b="0" i="0" u="none" baseline="0" dirty="0">
                <a:latin typeface="MS PGothic" panose="020B0600070205080204" pitchFamily="34" charset="-128"/>
                <a:ea typeface="MS PGothic" panose="020B0600070205080204" pitchFamily="34" charset="-128"/>
              </a:rPr>
              <a:t> </a:t>
            </a:r>
          </a:p>
          <a:p>
            <a:pPr algn="l" rtl="0"/>
            <a:r>
              <a:rPr lang="ja" b="0" i="0" u="none" baseline="0" dirty="0">
                <a:latin typeface="MS PGothic" panose="020B0600070205080204" pitchFamily="34" charset="-128"/>
                <a:ea typeface="MS PGothic" panose="020B0600070205080204" pitchFamily="34" charset="-128"/>
              </a:rPr>
              <a:t>ロータリアンの仕事は、忙しい職業人には重すぎる時間のコミットメントであると思われるべきではありません。さもなければ、ロータリーが最も必要とする人たち、つまり、奉仕とリーダーシップを数十年にわたって発揮できる潜在性のある人たちに、活躍への扉を閉ざしてしまうことになります。人生の発展途上にある人たちを、ありのままに迎え入れる必要があります。</a:t>
            </a:r>
          </a:p>
          <a:p>
            <a:pPr algn="l" rtl="0"/>
            <a:r>
              <a:rPr lang="ja" b="0" i="0" u="none" baseline="0" dirty="0">
                <a:latin typeface="MS PGothic" panose="020B0600070205080204" pitchFamily="34" charset="-128"/>
                <a:ea typeface="MS PGothic" panose="020B0600070205080204" pitchFamily="34" charset="-128"/>
              </a:rPr>
              <a:t> </a:t>
            </a:r>
          </a:p>
          <a:p>
            <a:pPr algn="l" rtl="0"/>
            <a:r>
              <a:rPr lang="ja" b="0" i="0" u="none" baseline="0" dirty="0">
                <a:latin typeface="MS PGothic" panose="020B0600070205080204" pitchFamily="34" charset="-128"/>
                <a:ea typeface="MS PGothic" panose="020B0600070205080204" pitchFamily="34" charset="-128"/>
              </a:rPr>
              <a:t>また、退会者の多くがクラブ環境が期待と違っていたという点を退会理由に挙げています。期待を膨らませてロータリーに入会したのに、いざ入会してみたら、約束されていた体験ができなかった、と感じる新会員がいます。 </a:t>
            </a:r>
          </a:p>
          <a:p>
            <a:endParaRPr lang="ja" dirty="0">
              <a:latin typeface="MS PGothic" panose="020B0600070205080204" pitchFamily="34" charset="-128"/>
              <a:ea typeface="MS PGothic" panose="020B0600070205080204" pitchFamily="34" charset="-128"/>
            </a:endParaRPr>
          </a:p>
          <a:p>
            <a:pPr algn="l" rtl="0"/>
            <a:r>
              <a:rPr lang="ja" b="0" i="0" u="none" baseline="0" dirty="0">
                <a:latin typeface="MS PGothic" panose="020B0600070205080204" pitchFamily="34" charset="-128"/>
                <a:ea typeface="MS PGothic" panose="020B0600070205080204" pitchFamily="34" charset="-128"/>
              </a:rPr>
              <a:t>ロータリーの強固な未来を築くには、新しい人に声をかけ、ロータリーに迎え入れることが重要です。また、地域社会を</a:t>
            </a:r>
            <a:r>
              <a:rPr lang="ja" b="0" i="0" u="none" baseline="0" dirty="0">
                <a:latin typeface="MS PGothic" panose="020B0600070205080204" pitchFamily="34" charset="-128"/>
                <a:ea typeface="MS PGothic" panose="020B0600070205080204" pitchFamily="34" charset="-128"/>
                <a:hlinkClick r:id="rId3"/>
              </a:rPr>
              <a:t>反映</a:t>
            </a:r>
            <a:r>
              <a:rPr lang="ja" b="0" i="0" u="none" baseline="0" dirty="0">
                <a:latin typeface="MS PGothic" panose="020B0600070205080204" pitchFamily="34" charset="-128"/>
                <a:ea typeface="MS PGothic" panose="020B0600070205080204" pitchFamily="34" charset="-128"/>
              </a:rPr>
              <a:t>したクラブづくりと、入会の理由を満たす成果物を提供することも大切です。 </a:t>
            </a:r>
          </a:p>
          <a:p>
            <a:endParaRPr lang="ja" dirty="0">
              <a:latin typeface="MS PGothic" panose="020B0600070205080204" pitchFamily="34" charset="-128"/>
              <a:ea typeface="MS PGothic" panose="020B0600070205080204" pitchFamily="34" charset="-128"/>
            </a:endParaRPr>
          </a:p>
          <a:p>
            <a:pPr algn="l" rtl="0"/>
            <a:r>
              <a:rPr lang="ja" b="0" i="0" u="none" baseline="0" dirty="0">
                <a:latin typeface="MS PGothic" panose="020B0600070205080204" pitchFamily="34" charset="-128"/>
                <a:ea typeface="MS PGothic" panose="020B0600070205080204" pitchFamily="34" charset="-128"/>
              </a:rPr>
              <a:t>ですから、会員や参加者一人ひとりの価値をロータリーが大切にしていることを、あらゆる機会に示そうではありませんか。学んだことを土台とし、新たな現実を受け入れ、新しい顔を歓迎し、輝いていく新たな方法を見つけるために、この機会をとらえましょう。より多様なクラブとリーダーが集まれば、ロータリーは変わりゆく世界とのつながりを強固に保つことができるでしょう。これこそが、世界にインパクトをもたらし続ける方法です。そのための援助が必要となった場合には、目標達成に役立つロータリーの多くの</a:t>
            </a:r>
            <a:r>
              <a:rPr lang="ja" b="0" i="0" u="none" baseline="0" dirty="0">
                <a:latin typeface="MS PGothic" panose="020B0600070205080204" pitchFamily="34" charset="-128"/>
                <a:ea typeface="MS PGothic" panose="020B0600070205080204" pitchFamily="34" charset="-128"/>
                <a:hlinkClick r:id="rId4"/>
              </a:rPr>
              <a:t>リソース</a:t>
            </a:r>
            <a:r>
              <a:rPr lang="ja" b="0" i="0" u="none" baseline="0" dirty="0">
                <a:latin typeface="MS PGothic" panose="020B0600070205080204" pitchFamily="34" charset="-128"/>
                <a:ea typeface="MS PGothic" panose="020B0600070205080204" pitchFamily="34" charset="-128"/>
              </a:rPr>
              <a:t>をご利用いただけます。</a:t>
            </a:r>
          </a:p>
        </p:txBody>
      </p:sp>
      <p:sp>
        <p:nvSpPr>
          <p:cNvPr id="4" name="Slide Number Placeholder 3"/>
          <p:cNvSpPr>
            <a:spLocks noGrp="1"/>
          </p:cNvSpPr>
          <p:nvPr>
            <p:ph type="sldNum" sz="quarter" idx="10"/>
          </p:nvPr>
        </p:nvSpPr>
        <p:spPr/>
        <p:txBody>
          <a:bodyPr/>
          <a:lstStyle/>
          <a:p>
            <a:pPr algn="l" rtl="0"/>
            <a:fld id="{DB827055-821E-4F6B-AAA9-2685E1493D9C}" type="slidenum">
              <a:rPr/>
              <a:t>16</a:t>
            </a:fld>
            <a:endParaRPr lang="ja" dirty="0"/>
          </a:p>
        </p:txBody>
      </p:sp>
    </p:spTree>
    <p:extLst>
      <p:ext uri="{BB962C8B-B14F-4D97-AF65-F5344CB8AC3E}">
        <p14:creationId xmlns:p14="http://schemas.microsoft.com/office/powerpoint/2010/main" val="1577942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b="0" i="0" u="none" baseline="0" dirty="0">
                <a:latin typeface="MS PGothic" panose="020B0600070205080204" pitchFamily="34" charset="-128"/>
                <a:ea typeface="MS PGothic" panose="020B0600070205080204" pitchFamily="34" charset="-128"/>
              </a:rPr>
              <a:t>現在、これまで以上に異なるかたちで互いにつながることのできるチャンスと、ロータリーの会合、地域社会での活動、個人的・職業的な成長もための機会が多くあります。 </a:t>
            </a:r>
          </a:p>
          <a:p>
            <a:pPr algn="l" rtl="0"/>
            <a:r>
              <a:rPr lang="ja" b="0" i="0" u="none" baseline="0" dirty="0">
                <a:latin typeface="MS PGothic" panose="020B0600070205080204" pitchFamily="34" charset="-128"/>
                <a:ea typeface="MS PGothic" panose="020B0600070205080204" pitchFamily="34" charset="-128"/>
              </a:rPr>
              <a:t> </a:t>
            </a:r>
          </a:p>
          <a:p>
            <a:pPr algn="l" rtl="0"/>
            <a:r>
              <a:rPr lang="ja" b="0" i="0" u="none" baseline="0" dirty="0">
                <a:latin typeface="MS PGothic" panose="020B0600070205080204" pitchFamily="34" charset="-128"/>
                <a:ea typeface="MS PGothic" panose="020B0600070205080204" pitchFamily="34" charset="-128"/>
              </a:rPr>
              <a:t>世界各地のクラブが、この柔軟性を生かして適応しています。会員や地域社会のさまざまなニーズに応えるためにクラブが取り入れている方法をいくつかご紹介します。</a:t>
            </a:r>
          </a:p>
          <a:p>
            <a:pPr algn="l" rtl="0"/>
            <a:r>
              <a:rPr lang="ja" b="0" i="0" u="none" baseline="0" dirty="0">
                <a:latin typeface="MS PGothic" panose="020B0600070205080204" pitchFamily="34" charset="-128"/>
                <a:ea typeface="MS PGothic" panose="020B0600070205080204" pitchFamily="34" charset="-128"/>
              </a:rPr>
              <a:t> </a:t>
            </a:r>
          </a:p>
          <a:p>
            <a:pPr marL="176679" indent="-176679" algn="l" rtl="0">
              <a:buFont typeface="Arial" panose="020B0604020202020204" pitchFamily="34" charset="0"/>
              <a:buChar char="•"/>
            </a:pPr>
            <a:r>
              <a:rPr lang="ja" b="0" i="0" u="none" baseline="0" dirty="0">
                <a:latin typeface="MS PGothic" panose="020B0600070205080204" pitchFamily="34" charset="-128"/>
                <a:ea typeface="MS PGothic" panose="020B0600070205080204" pitchFamily="34" charset="-128"/>
              </a:rPr>
              <a:t>例会に出席できないが入会資格がある人にも入会のチャンスを与えるため、衛星クラブを設立する。  </a:t>
            </a:r>
          </a:p>
          <a:p>
            <a:pPr marL="176679" indent="-176679" algn="l" rtl="0">
              <a:buFont typeface="Arial" panose="020B0604020202020204" pitchFamily="34" charset="0"/>
              <a:buChar char="•"/>
            </a:pPr>
            <a:r>
              <a:rPr lang="ja" b="0" i="0" u="none" baseline="0" dirty="0">
                <a:latin typeface="MS PGothic" panose="020B0600070205080204" pitchFamily="34" charset="-128"/>
                <a:ea typeface="MS PGothic" panose="020B0600070205080204" pitchFamily="34" charset="-128"/>
              </a:rPr>
              <a:t>例会の頻度、時間、形式を変える。例えば、例会を月に2回とする、従来の例会のほかに、もう少しカジュアルな（費用も抑えた）形で集まる、親睦行事や奉仕プロジェクトを行う、など。 </a:t>
            </a:r>
          </a:p>
          <a:p>
            <a:pPr marL="176679" indent="-176679" algn="l" rtl="0">
              <a:buFont typeface="Arial" panose="020B0604020202020204" pitchFamily="34" charset="0"/>
              <a:buChar char="•"/>
            </a:pPr>
            <a:r>
              <a:rPr lang="ja" b="0" i="0" u="none" baseline="0" dirty="0">
                <a:latin typeface="MS PGothic" panose="020B0600070205080204" pitchFamily="34" charset="-128"/>
                <a:ea typeface="MS PGothic" panose="020B0600070205080204" pitchFamily="34" charset="-128"/>
              </a:rPr>
              <a:t>新しい会員種類を設ける。例えば、一つの企業から数人が入会できる「法人会員」、若い職業人のために低い会費で出席要件を和らげた「準会員」など。</a:t>
            </a:r>
          </a:p>
          <a:p>
            <a:pPr marL="176679" indent="-176679" algn="l" rtl="0">
              <a:buFont typeface="Arial" panose="020B0604020202020204" pitchFamily="34" charset="0"/>
              <a:buChar char="•"/>
            </a:pPr>
            <a:r>
              <a:rPr lang="ja" b="0" i="0" u="none" baseline="0" dirty="0">
                <a:latin typeface="MS PGothic" panose="020B0600070205080204" pitchFamily="34" charset="-128"/>
                <a:ea typeface="MS PGothic" panose="020B0600070205080204" pitchFamily="34" charset="-128"/>
              </a:rPr>
              <a:t>水問題や平和など、特定の分野に情熱をもつ人びとの参加を促すために、特定の活動分野に焦点を絞ったクラブの設立を検討する。    </a:t>
            </a:r>
          </a:p>
        </p:txBody>
      </p:sp>
      <p:sp>
        <p:nvSpPr>
          <p:cNvPr id="4" name="Slide Number Placeholder 3"/>
          <p:cNvSpPr>
            <a:spLocks noGrp="1"/>
          </p:cNvSpPr>
          <p:nvPr>
            <p:ph type="sldNum" sz="quarter" idx="10"/>
          </p:nvPr>
        </p:nvSpPr>
        <p:spPr/>
        <p:txBody>
          <a:bodyPr/>
          <a:lstStyle/>
          <a:p>
            <a:pPr algn="l" rtl="0"/>
            <a:fld id="{DB827055-821E-4F6B-AAA9-2685E1493D9C}" type="slidenum">
              <a:rPr/>
              <a:t>17</a:t>
            </a:fld>
            <a:endParaRPr lang="ja" dirty="0"/>
          </a:p>
        </p:txBody>
      </p:sp>
    </p:spTree>
    <p:extLst>
      <p:ext uri="{BB962C8B-B14F-4D97-AF65-F5344CB8AC3E}">
        <p14:creationId xmlns:p14="http://schemas.microsoft.com/office/powerpoint/2010/main" val="4107816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b="0" i="0" u="none" baseline="0" dirty="0">
                <a:latin typeface="MS PGothic" panose="020B0600070205080204" pitchFamily="34" charset="-128"/>
                <a:ea typeface="MS PGothic" panose="020B0600070205080204" pitchFamily="34" charset="-128"/>
              </a:rPr>
              <a:t>多くのクラブがオンライン例会を開いたり、ほかの地域・国のロータリークラブやローターアクトクラブからのゲストスピーカーをオンラインで招くなど、何らかの形でオンラインの要素を取り入れています。オンラインならびにハイブリット形式の例会を行うには、これらの例会が開放的で、参加者からの積極的な参加を促すものとするよう計画する必要があります。念頭に入れるべき6つの要素をご紹介します。</a:t>
            </a:r>
          </a:p>
          <a:p>
            <a:pPr algn="l" rtl="0"/>
            <a:r>
              <a:rPr lang="ja" b="0" i="0" u="none" baseline="0" dirty="0">
                <a:latin typeface="MS PGothic" panose="020B0600070205080204" pitchFamily="34" charset="-128"/>
                <a:ea typeface="MS PGothic" panose="020B0600070205080204" pitchFamily="34" charset="-128"/>
              </a:rPr>
              <a:t> </a:t>
            </a:r>
          </a:p>
          <a:p>
            <a:pPr marL="176679" indent="-176679" algn="l" rtl="0">
              <a:buFont typeface="Arial" panose="020B0604020202020204" pitchFamily="34" charset="0"/>
              <a:buChar char="•"/>
            </a:pPr>
            <a:r>
              <a:rPr lang="ja" b="0" i="0" u="none" baseline="0" dirty="0">
                <a:latin typeface="MS PGothic" panose="020B0600070205080204" pitchFamily="34" charset="-128"/>
                <a:ea typeface="MS PGothic" panose="020B0600070205080204" pitchFamily="34" charset="-128"/>
              </a:rPr>
              <a:t>ニーズに合ったテクノロジーを選ぶ一部のツールは無料で利用できますが、参加者数や利用時間が制限されます。</a:t>
            </a:r>
          </a:p>
          <a:p>
            <a:pPr marL="176679" indent="-176679" algn="l" rtl="0">
              <a:buFont typeface="Arial" panose="020B0604020202020204" pitchFamily="34" charset="0"/>
              <a:buChar char="•"/>
            </a:pPr>
            <a:r>
              <a:rPr lang="ja" b="0" i="0" u="none" baseline="0" dirty="0">
                <a:latin typeface="MS PGothic" panose="020B0600070205080204" pitchFamily="34" charset="-128"/>
                <a:ea typeface="MS PGothic" panose="020B0600070205080204" pitchFamily="34" charset="-128"/>
              </a:rPr>
              <a:t>オンライン例会を運営するためのチームを結成し、各メンバーにチャットボックスのモニタリング、質問への対応、その他のテクニカルサポートをお願いします。</a:t>
            </a:r>
          </a:p>
          <a:p>
            <a:pPr marL="176679" indent="-176679" algn="l" rtl="0">
              <a:buFont typeface="Arial" panose="020B0604020202020204" pitchFamily="34" charset="0"/>
              <a:buChar char="•"/>
            </a:pPr>
            <a:r>
              <a:rPr lang="ja" b="0" i="0" u="none" baseline="0" dirty="0">
                <a:latin typeface="MS PGothic" panose="020B0600070205080204" pitchFamily="34" charset="-128"/>
                <a:ea typeface="MS PGothic" panose="020B0600070205080204" pitchFamily="34" charset="-128"/>
              </a:rPr>
              <a:t>クラブや地区によっては、新しいテクノロジーの使用に慣れていない人に研修を提供する「バーチャル会合コーディネーター」を任命しています。会員にサポートを提供することで、会員からの積極的な参加が促進されるでしょう。 </a:t>
            </a:r>
          </a:p>
          <a:p>
            <a:pPr marL="176679" indent="-176679" algn="l" rtl="0">
              <a:buFont typeface="Arial" panose="020B0604020202020204" pitchFamily="34" charset="0"/>
              <a:buChar char="•"/>
            </a:pPr>
            <a:r>
              <a:rPr lang="ja" b="0" i="0" u="none" baseline="0" dirty="0">
                <a:latin typeface="MS PGothic" panose="020B0600070205080204" pitchFamily="34" charset="-128"/>
                <a:ea typeface="MS PGothic" panose="020B0600070205080204" pitchFamily="34" charset="-128"/>
              </a:rPr>
              <a:t>通常例会の一部は、オンラインではうまくいかない場合があります。内容を調整して、オンライン形式を最大限に生かしましょう。予定されている卓話者とリハーサルを行い、スクリーンのコントロール権を移動したり、スクリーンを共有表示したりする方法を確認しましょう。運営者と卓話者は開始時間より早めにログインし、音声をテストするようにします。</a:t>
            </a:r>
          </a:p>
          <a:p>
            <a:pPr marL="176679" indent="-176679" algn="l" rtl="0">
              <a:buFont typeface="Arial" panose="020B0604020202020204" pitchFamily="34" charset="0"/>
              <a:buChar char="•"/>
            </a:pPr>
            <a:r>
              <a:rPr lang="ja" b="0" i="0" u="none" baseline="0" dirty="0">
                <a:latin typeface="MS PGothic" panose="020B0600070205080204" pitchFamily="34" charset="-128"/>
                <a:ea typeface="MS PGothic" panose="020B0600070205080204" pitchFamily="34" charset="-128"/>
              </a:rPr>
              <a:t>議題とオンライン例会の基本ルールを決め、例会終了時にその後のプランを明確に伝えます。オンライン例会に先立って目を通しておくべき資料があれば、事前にすべての参加者に連絡しましょう。</a:t>
            </a:r>
          </a:p>
          <a:p>
            <a:pPr marL="176679" indent="-176679" algn="l" rtl="0">
              <a:buFont typeface="Arial" panose="020B0604020202020204" pitchFamily="34" charset="0"/>
              <a:buChar char="•"/>
            </a:pPr>
            <a:r>
              <a:rPr lang="ja" b="0" i="0" u="none" baseline="0" dirty="0">
                <a:latin typeface="MS PGothic" panose="020B0600070205080204" pitchFamily="34" charset="-128"/>
                <a:ea typeface="MS PGothic" panose="020B0600070205080204" pitchFamily="34" charset="-128"/>
              </a:rPr>
              <a:t>テクノロジーを活用して参加者の顔を見ながら直接話すことで、全員がつながりを感じ、参加を実感することができます。ただし、全員がその方法で参加できるとは限りません。音声のみのオプションも提供し、例会を録音して後で共有することを検討しましょう。</a:t>
            </a:r>
          </a:p>
          <a:p>
            <a:pPr algn="l" rtl="0"/>
            <a:r>
              <a:rPr lang="ja" b="0" i="0" u="none" baseline="0" dirty="0">
                <a:latin typeface="MS PGothic" panose="020B0600070205080204" pitchFamily="34" charset="-128"/>
                <a:ea typeface="MS PGothic" panose="020B0600070205080204" pitchFamily="34" charset="-128"/>
              </a:rPr>
              <a:t> </a:t>
            </a:r>
          </a:p>
          <a:p>
            <a:pPr algn="l" rtl="0"/>
            <a:r>
              <a:rPr lang="ja" b="0" i="0" u="none" baseline="0" dirty="0">
                <a:latin typeface="MS PGothic" panose="020B0600070205080204" pitchFamily="34" charset="-128"/>
                <a:ea typeface="MS PGothic" panose="020B0600070205080204" pitchFamily="34" charset="-128"/>
              </a:rPr>
              <a:t> </a:t>
            </a:r>
          </a:p>
          <a:p>
            <a:pPr algn="l" rtl="0"/>
            <a:r>
              <a:rPr lang="ja" b="0" i="0" u="none" baseline="0" dirty="0">
                <a:latin typeface="MS PGothic" panose="020B0600070205080204" pitchFamily="34" charset="-128"/>
                <a:ea typeface="MS PGothic" panose="020B0600070205080204" pitchFamily="34" charset="-128"/>
              </a:rPr>
              <a:t> </a:t>
            </a:r>
          </a:p>
        </p:txBody>
      </p:sp>
      <p:sp>
        <p:nvSpPr>
          <p:cNvPr id="4" name="Slide Number Placeholder 3"/>
          <p:cNvSpPr>
            <a:spLocks noGrp="1"/>
          </p:cNvSpPr>
          <p:nvPr>
            <p:ph type="sldNum" sz="quarter" idx="10"/>
          </p:nvPr>
        </p:nvSpPr>
        <p:spPr/>
        <p:txBody>
          <a:bodyPr/>
          <a:lstStyle/>
          <a:p>
            <a:pPr algn="l" rtl="0"/>
            <a:fld id="{DB827055-821E-4F6B-AAA9-2685E1493D9C}" type="slidenum">
              <a:rPr/>
              <a:t>18</a:t>
            </a:fld>
            <a:endParaRPr lang="ja" dirty="0"/>
          </a:p>
        </p:txBody>
      </p:sp>
    </p:spTree>
    <p:extLst>
      <p:ext uri="{BB962C8B-B14F-4D97-AF65-F5344CB8AC3E}">
        <p14:creationId xmlns:p14="http://schemas.microsoft.com/office/powerpoint/2010/main" val="326395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b="0" i="0" u="none" baseline="0" dirty="0">
                <a:latin typeface="MS PGothic" panose="020B0600070205080204" pitchFamily="34" charset="-128"/>
                <a:ea typeface="MS PGothic" panose="020B0600070205080204" pitchFamily="34" charset="-128"/>
              </a:rPr>
              <a:t>クラブは、会員と参加者の声に耳を傾け、各会員にとって最も重要なロータリーの経験ができるよう支援し、参加の機会と最大限の価値を提供していかなければなりません。互いを思いやる最善の方法の一つは、会員が何を必要としているか尋ねることです。ロータリーには2つとして同じクラブはありません。ロータリーがほかの団体と一線を画す理由は、このクラブの独自性です。 </a:t>
            </a:r>
          </a:p>
          <a:p>
            <a:endParaRPr lang="ja" dirty="0">
              <a:latin typeface="MS PGothic" panose="020B0600070205080204" pitchFamily="34" charset="-128"/>
              <a:ea typeface="MS PGothic" panose="020B0600070205080204" pitchFamily="34" charset="-128"/>
            </a:endParaRPr>
          </a:p>
          <a:p>
            <a:pPr algn="l" rtl="0"/>
            <a:r>
              <a:rPr lang="ja" b="0" i="0" u="none" baseline="0" dirty="0">
                <a:latin typeface="MS PGothic" panose="020B0600070205080204" pitchFamily="34" charset="-128"/>
                <a:ea typeface="MS PGothic" panose="020B0600070205080204" pitchFamily="34" charset="-128"/>
              </a:rPr>
              <a:t>クラブの評価は非公式なかたちで行うことができますが、ロータリーでは、クラブが今後の計画に役立てることのできる多くのリソースがあります。rotary.org/ja/membershipのページからご覧いただけます。このウェブアドレスをメモしておくか、スマホで写真を撮っておくことをお勧めします。頻繁にこのページをご利用ください。 </a:t>
            </a:r>
          </a:p>
        </p:txBody>
      </p:sp>
      <p:sp>
        <p:nvSpPr>
          <p:cNvPr id="4" name="Slide Number Placeholder 3"/>
          <p:cNvSpPr>
            <a:spLocks noGrp="1"/>
          </p:cNvSpPr>
          <p:nvPr>
            <p:ph type="sldNum" sz="quarter" idx="10"/>
          </p:nvPr>
        </p:nvSpPr>
        <p:spPr/>
        <p:txBody>
          <a:bodyPr/>
          <a:lstStyle/>
          <a:p>
            <a:pPr algn="l" rtl="0"/>
            <a:fld id="{DB827055-821E-4F6B-AAA9-2685E1493D9C}" type="slidenum">
              <a:rPr/>
              <a:t>19</a:t>
            </a:fld>
            <a:endParaRPr lang="ja" dirty="0"/>
          </a:p>
        </p:txBody>
      </p:sp>
    </p:spTree>
    <p:extLst>
      <p:ext uri="{BB962C8B-B14F-4D97-AF65-F5344CB8AC3E}">
        <p14:creationId xmlns:p14="http://schemas.microsoft.com/office/powerpoint/2010/main" val="196127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シェカール・メータ会長とラシご夫人のお写真です。</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2360345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b="0" i="0" u="none" baseline="0" dirty="0">
                <a:latin typeface="MS PGothic" panose="020B0600070205080204" pitchFamily="34" charset="-128"/>
                <a:ea typeface="MS PGothic" panose="020B0600070205080204" pitchFamily="34" charset="-128"/>
              </a:rPr>
              <a:t>多くの情報をご紹介しましたが、まずは3つのことを行っていただ</a:t>
            </a:r>
            <a:r>
              <a:rPr lang="ja-JP" altLang="en-US" b="0" i="0" u="none" baseline="0">
                <a:latin typeface="MS PGothic" panose="020B0600070205080204" pitchFamily="34" charset="-128"/>
                <a:ea typeface="MS PGothic" panose="020B0600070205080204" pitchFamily="34" charset="-128"/>
              </a:rPr>
              <a:t>くことをお勧めします</a:t>
            </a:r>
            <a:r>
              <a:rPr lang="ja" b="0" i="0" u="none" baseline="0" dirty="0">
                <a:latin typeface="MS PGothic" panose="020B0600070205080204" pitchFamily="34" charset="-128"/>
                <a:ea typeface="MS PGothic" panose="020B0600070205080204" pitchFamily="34" charset="-128"/>
              </a:rPr>
              <a:t>。</a:t>
            </a:r>
          </a:p>
          <a:p>
            <a:pPr algn="l" rtl="0"/>
            <a:r>
              <a:rPr lang="ja" b="0" i="0" u="none" baseline="0" dirty="0">
                <a:latin typeface="MS PGothic" panose="020B0600070205080204" pitchFamily="34" charset="-128"/>
                <a:ea typeface="MS PGothic" panose="020B0600070205080204" pitchFamily="34" charset="-128"/>
              </a:rPr>
              <a:t> </a:t>
            </a:r>
          </a:p>
          <a:p>
            <a:pPr marL="176679" indent="-176679" algn="l" rtl="0">
              <a:buFont typeface="Arial" panose="020B0604020202020204" pitchFamily="34" charset="0"/>
              <a:buChar char="•"/>
            </a:pPr>
            <a:r>
              <a:rPr lang="ja" b="0" i="0" u="none" baseline="0" dirty="0">
                <a:latin typeface="MS PGothic" panose="020B0600070205080204" pitchFamily="34" charset="-128"/>
                <a:ea typeface="MS PGothic" panose="020B0600070205080204" pitchFamily="34" charset="-128"/>
              </a:rPr>
              <a:t>ご自分の地域の会員データと傾向を調べ、理解する。ロータリークラブ・セントラルから、クラブ、地区、地域のデータを簡単にご入手いただけます。</a:t>
            </a:r>
          </a:p>
          <a:p>
            <a:pPr marL="176679" indent="-176679" algn="l" rtl="0">
              <a:buFont typeface="Arial" panose="020B0604020202020204" pitchFamily="34" charset="0"/>
              <a:buChar char="•"/>
            </a:pPr>
            <a:r>
              <a:rPr lang="ja" b="0" i="0" u="none" baseline="0" dirty="0">
                <a:latin typeface="MS PGothic" panose="020B0600070205080204" pitchFamily="34" charset="-128"/>
                <a:ea typeface="MS PGothic" panose="020B0600070205080204" pitchFamily="34" charset="-128"/>
              </a:rPr>
              <a:t>会員にとって何が大切なのかを尋ねる。ロータリー（クラブ）での体験のうち、会員が何に価値を置いているか、何が欠けているか、生涯会員であり続けるには何が必要か、などを尋ねてみましょう。また、その結果を基に会員の要望に応えることも忘れないようにしましょう。</a:t>
            </a:r>
          </a:p>
          <a:p>
            <a:pPr marL="176679" indent="-176679" algn="l" rtl="0">
              <a:buFont typeface="Arial" panose="020B0604020202020204" pitchFamily="34" charset="0"/>
              <a:buChar char="•"/>
            </a:pPr>
            <a:r>
              <a:rPr lang="ja" b="0" i="0" u="none" baseline="0" dirty="0">
                <a:latin typeface="MS PGothic" panose="020B0600070205080204" pitchFamily="34" charset="-128"/>
                <a:ea typeface="MS PGothic" panose="020B0600070205080204" pitchFamily="34" charset="-128"/>
              </a:rPr>
              <a:t>最後に、rotary.org/ja/membershipのページを必ずご覧ください。クラブの評価ツール、入会候補者情報プログラムの仕組み、新しいクラブや会員種類をつくるためのガイドラインなど、ニーズに応じて活用できる資料をご用意しています。 </a:t>
            </a:r>
          </a:p>
        </p:txBody>
      </p:sp>
      <p:sp>
        <p:nvSpPr>
          <p:cNvPr id="4" name="Slide Number Placeholder 3"/>
          <p:cNvSpPr>
            <a:spLocks noGrp="1"/>
          </p:cNvSpPr>
          <p:nvPr>
            <p:ph type="sldNum" sz="quarter" idx="10"/>
          </p:nvPr>
        </p:nvSpPr>
        <p:spPr/>
        <p:txBody>
          <a:bodyPr/>
          <a:lstStyle/>
          <a:p>
            <a:pPr algn="l" rtl="0"/>
            <a:fld id="{DB827055-821E-4F6B-AAA9-2685E1493D9C}" type="slidenum">
              <a:rPr/>
              <a:t>20</a:t>
            </a:fld>
            <a:endParaRPr lang="ja" dirty="0"/>
          </a:p>
        </p:txBody>
      </p:sp>
    </p:spTree>
    <p:extLst>
      <p:ext uri="{BB962C8B-B14F-4D97-AF65-F5344CB8AC3E}">
        <p14:creationId xmlns:p14="http://schemas.microsoft.com/office/powerpoint/2010/main" val="2757921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b="0" i="0" u="none" baseline="0" dirty="0">
                <a:latin typeface="Arial" panose="020B0604020202020204" pitchFamily="34" charset="0"/>
                <a:ea typeface="MS PGothic" panose="020B0600070205080204" pitchFamily="34" charset="-128"/>
                <a:cs typeface="Arial" panose="020B0604020202020204" pitchFamily="34" charset="0"/>
              </a:rPr>
              <a:t>人びとがロータリーとつながることで、世界に変化をもたらすことのできる能力が一気に高まります。この理由は、ロータリーでは、人びとの生活をより良くするという共通の目標を抱く120万人が行動を起こしているからです。 </a:t>
            </a:r>
          </a:p>
          <a:p>
            <a:pPr algn="l" rtl="0"/>
            <a:r>
              <a:rPr lang="ja" b="0" i="0" u="none" baseline="0" dirty="0">
                <a:latin typeface="Arial" panose="020B0604020202020204" pitchFamily="34" charset="0"/>
                <a:ea typeface="MS PGothic" panose="020B0600070205080204" pitchFamily="34" charset="-128"/>
                <a:cs typeface="Arial" panose="020B0604020202020204" pitchFamily="34" charset="0"/>
              </a:rPr>
              <a:t> </a:t>
            </a:r>
          </a:p>
          <a:p>
            <a:pPr algn="l" rtl="0"/>
            <a:r>
              <a:rPr lang="ja" b="0" i="0" u="none" baseline="0" dirty="0">
                <a:latin typeface="Arial" panose="020B0604020202020204" pitchFamily="34" charset="0"/>
                <a:ea typeface="MS PGothic" panose="020B0600070205080204" pitchFamily="34" charset="-128"/>
                <a:cs typeface="Arial" panose="020B0604020202020204" pitchFamily="34" charset="0"/>
              </a:rPr>
              <a:t>クナークRI会長の言葉で締めくくります。「急速な変化に負けてはなりません。この時をロータリーの成長と強化、適応力の向上に生かすことができれば、より中核的価値観に沿った団体になるでしょう」</a:t>
            </a:r>
          </a:p>
          <a:p>
            <a:pPr algn="l" rtl="0"/>
            <a:r>
              <a:rPr lang="ja" b="0" i="0" u="none" baseline="0" dirty="0">
                <a:latin typeface="Arial" panose="020B0604020202020204" pitchFamily="34" charset="0"/>
                <a:ea typeface="MS PGothic" panose="020B0600070205080204" pitchFamily="34" charset="-128"/>
                <a:cs typeface="Arial" panose="020B0604020202020204" pitchFamily="34" charset="0"/>
              </a:rPr>
              <a:t> </a:t>
            </a:r>
          </a:p>
          <a:p>
            <a:pPr algn="l" rtl="0"/>
            <a:r>
              <a:rPr lang="ja" b="0" i="0" u="none" baseline="0" dirty="0">
                <a:latin typeface="Arial" panose="020B0604020202020204" pitchFamily="34" charset="0"/>
                <a:ea typeface="MS PGothic" panose="020B0600070205080204" pitchFamily="34" charset="-128"/>
                <a:cs typeface="Arial" panose="020B0604020202020204" pitchFamily="34" charset="0"/>
              </a:rPr>
              <a:t>冒頭で申し上げたように、会員はロータリーで最も大切な財産です。多様なリーダーが手を取り合って地域社会に貢献しています。ビジョン声明が掲げるように、「私たちロータリアンは、世界で、地域社会で、そして自分自身の中で、持続可能な良い変化を生むために、人びとが手を取り合って行動する世界を目指しています」。</a:t>
            </a:r>
          </a:p>
          <a:p>
            <a:pPr algn="l" rtl="0"/>
            <a:r>
              <a:rPr lang="ja" b="0" i="0" u="none" baseline="0" dirty="0">
                <a:latin typeface="Arial" panose="020B0604020202020204" pitchFamily="34" charset="0"/>
                <a:ea typeface="MS PGothic" panose="020B0600070205080204" pitchFamily="34" charset="-128"/>
                <a:cs typeface="Arial" panose="020B0604020202020204" pitchFamily="34" charset="0"/>
              </a:rPr>
              <a:t> </a:t>
            </a:r>
          </a:p>
          <a:p>
            <a:pPr algn="l" rtl="0"/>
            <a:r>
              <a:rPr lang="ja" b="0" i="0" u="none" baseline="0" dirty="0">
                <a:latin typeface="Arial" panose="020B0604020202020204" pitchFamily="34" charset="0"/>
                <a:ea typeface="MS PGothic" panose="020B0600070205080204" pitchFamily="34" charset="-128"/>
                <a:cs typeface="Arial" panose="020B0604020202020204" pitchFamily="34" charset="0"/>
              </a:rPr>
              <a:t>ご清聴ありがとうございました。</a:t>
            </a:r>
          </a:p>
          <a:p>
            <a:pPr algn="l" rtl="0"/>
            <a:r>
              <a:rPr lang="ja" b="0" i="0" u="none" baseline="0" dirty="0">
                <a:latin typeface="Arial" panose="020B0604020202020204" pitchFamily="34" charset="0"/>
                <a:ea typeface="MS PGothic" panose="020B0600070205080204" pitchFamily="34" charset="-128"/>
                <a:cs typeface="Arial" panose="020B0604020202020204" pitchFamily="34" charset="0"/>
              </a:rPr>
              <a:t> </a:t>
            </a:r>
          </a:p>
          <a:p>
            <a:pPr algn="l" rtl="0"/>
            <a:r>
              <a:rPr lang="ja" b="0" i="0" u="none" baseline="0" dirty="0">
                <a:latin typeface="Arial" panose="020B0604020202020204" pitchFamily="34" charset="0"/>
                <a:ea typeface="MS PGothic" panose="020B0600070205080204" pitchFamily="34" charset="-128"/>
                <a:cs typeface="Arial" panose="020B0604020202020204" pitchFamily="34" charset="0"/>
              </a:rPr>
              <a:t>ご質問がある方はお知らせください。</a:t>
            </a:r>
          </a:p>
          <a:p>
            <a:pPr algn="l" rtl="0"/>
            <a:r>
              <a:rPr lang="ja" b="0" i="0" u="none" baseline="0" dirty="0">
                <a:latin typeface="Arial" panose="020B0604020202020204" pitchFamily="34" charset="0"/>
                <a:ea typeface="MS PGothic" panose="020B0600070205080204" pitchFamily="34" charset="-128"/>
                <a:cs typeface="Arial" panose="020B0604020202020204" pitchFamily="34" charset="0"/>
              </a:rPr>
              <a:t> </a:t>
            </a:r>
          </a:p>
          <a:p>
            <a:pPr algn="l" rtl="0"/>
            <a:r>
              <a:rPr lang="ja" b="0" i="0" u="none" baseline="0" dirty="0">
                <a:latin typeface="Arial" panose="020B0604020202020204" pitchFamily="34" charset="0"/>
                <a:ea typeface="MS PGothic" panose="020B0600070205080204" pitchFamily="34" charset="-128"/>
                <a:cs typeface="Arial" panose="020B0604020202020204" pitchFamily="34" charset="0"/>
              </a:rPr>
              <a:t>発表者へ：  </a:t>
            </a:r>
          </a:p>
          <a:p>
            <a:pPr algn="l" rtl="0"/>
            <a:r>
              <a:rPr lang="ja" b="0" i="0" u="sng" baseline="0" dirty="0">
                <a:latin typeface="Arial" panose="020B0604020202020204" pitchFamily="34" charset="0"/>
                <a:ea typeface="MS PGothic" panose="020B0600070205080204" pitchFamily="34" charset="-128"/>
                <a:cs typeface="Arial" panose="020B0604020202020204" pitchFamily="34" charset="0"/>
              </a:rPr>
              <a:t>ご質問は</a:t>
            </a:r>
            <a:r>
              <a:rPr lang="ja" b="0" i="0" u="sng" baseline="0" dirty="0">
                <a:latin typeface="Arial" panose="020B0604020202020204" pitchFamily="34" charset="0"/>
                <a:ea typeface="MS PGothic" panose="020B0600070205080204" pitchFamily="34" charset="-128"/>
                <a:cs typeface="Arial" panose="020B0604020202020204" pitchFamily="34" charset="0"/>
                <a:hlinkClick r:id="rId3"/>
              </a:rPr>
              <a:t>membershipdevelopment@rotary.org</a:t>
            </a:r>
            <a:r>
              <a:rPr lang="ja" b="0" i="0" u="none" baseline="0" dirty="0">
                <a:latin typeface="Arial" panose="020B0604020202020204" pitchFamily="34" charset="0"/>
                <a:ea typeface="MS PGothic" panose="020B0600070205080204" pitchFamily="34" charset="-128"/>
                <a:cs typeface="Arial" panose="020B0604020202020204" pitchFamily="34" charset="0"/>
              </a:rPr>
              <a:t>までお問い合わせください。 </a:t>
            </a:r>
          </a:p>
        </p:txBody>
      </p:sp>
      <p:sp>
        <p:nvSpPr>
          <p:cNvPr id="4" name="Slide Number Placeholder 3"/>
          <p:cNvSpPr>
            <a:spLocks noGrp="1"/>
          </p:cNvSpPr>
          <p:nvPr>
            <p:ph type="sldNum" sz="quarter" idx="10"/>
          </p:nvPr>
        </p:nvSpPr>
        <p:spPr/>
        <p:txBody>
          <a:bodyPr/>
          <a:lstStyle/>
          <a:p>
            <a:pPr algn="l" rtl="0"/>
            <a:fld id="{DB827055-821E-4F6B-AAA9-2685E1493D9C}" type="slidenum">
              <a:rPr/>
              <a:t>21</a:t>
            </a:fld>
            <a:endParaRPr lang="ja" dirty="0"/>
          </a:p>
        </p:txBody>
      </p:sp>
    </p:spTree>
    <p:extLst>
      <p:ext uri="{BB962C8B-B14F-4D97-AF65-F5344CB8AC3E}">
        <p14:creationId xmlns:p14="http://schemas.microsoft.com/office/powerpoint/2010/main" val="2489938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皆さんとロータリーの本当の大きな目的であります親睦と交流を深めて、お互いに切磋琢磨して、またそういう機会にお会いできることを切に願っております。</a:t>
            </a:r>
            <a:endParaRPr kumimoji="1" lang="en-US" altLang="ja-JP" dirty="0"/>
          </a:p>
          <a:p>
            <a:endParaRPr kumimoji="1" lang="en-US" altLang="ja-JP" dirty="0"/>
          </a:p>
          <a:p>
            <a:r>
              <a:rPr kumimoji="1" lang="ja-JP" altLang="en-US"/>
              <a:t>終わりになりますけれども、成田ガバナーご夫妻、同期の工藤パストガバナーご夫妻、敬愛する黒田国際ロータリー元理事・今回はお会いできませんでしたが、私をポリオ根絶の活動に誘って下された関場パストガバナー・山崎パストガバナーはじめ地区内会員の益々のご健勝・ご多幸・並びに素晴らしい地区大会を企画運営された大会実行委員長はじめホストロータリークラブの皆様はじめ各クラブの益々のご発展を心よりお祈り申し上げます。</a:t>
            </a:r>
            <a:endParaRPr kumimoji="1" lang="en-US" altLang="ja-JP" dirty="0"/>
          </a:p>
          <a:p>
            <a:endParaRPr kumimoji="1" lang="en-US" altLang="ja-JP" dirty="0"/>
          </a:p>
          <a:p>
            <a:r>
              <a:rPr kumimoji="1" lang="ja-JP" altLang="en-US"/>
              <a:t>ご清聴誠にありがとうございました。</a:t>
            </a:r>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22</a:t>
            </a:fld>
            <a:endParaRPr lang="en-US" dirty="0"/>
          </a:p>
        </p:txBody>
      </p:sp>
    </p:spTree>
    <p:extLst>
      <p:ext uri="{BB962C8B-B14F-4D97-AF65-F5344CB8AC3E}">
        <p14:creationId xmlns:p14="http://schemas.microsoft.com/office/powerpoint/2010/main" val="2393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600" dirty="0">
                <a:latin typeface="メイリオ" panose="020B0604030504040204" pitchFamily="50" charset="-128"/>
                <a:ea typeface="メイリオ" panose="020B0604030504040204" pitchFamily="50" charset="-128"/>
              </a:rPr>
              <a:t>ロータリアンである私たちは、奉仕へのコミットメント</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をもち、一人では達成でき ない大きなことに貢献する</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ことを目指します。</a:t>
            </a:r>
            <a:endParaRPr lang="en-US" altLang="ja-JP" sz="1600" dirty="0">
              <a:latin typeface="メイリオ" panose="020B0604030504040204" pitchFamily="50" charset="-128"/>
              <a:ea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地区大会</a:t>
            </a:r>
            <a:r>
              <a:rPr lang="ja-JP" altLang="en-US" sz="1600" dirty="0">
                <a:latin typeface="メイリオ" panose="020B0604030504040204" pitchFamily="50" charset="-128"/>
                <a:ea typeface="メイリオ" panose="020B0604030504040204" pitchFamily="50" charset="-128"/>
              </a:rPr>
              <a:t>は、</a:t>
            </a:r>
            <a:r>
              <a:rPr lang="ja-JP" altLang="en-US" sz="1600" b="1" dirty="0">
                <a:latin typeface="メイリオ" panose="020B0604030504040204" pitchFamily="50" charset="-128"/>
                <a:ea typeface="メイリオ" panose="020B0604030504040204" pitchFamily="50" charset="-128"/>
              </a:rPr>
              <a:t>社会奉仕への情熱をさらに高め、</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互いにインスピレーションを与えあい、ロータリーの</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奉仕を次なる高み へと導く機会です。 </a:t>
            </a:r>
            <a:endParaRPr lang="en-US" altLang="ja-JP" sz="1600" b="1" dirty="0">
              <a:latin typeface="メイリオ" panose="020B0604030504040204" pitchFamily="50" charset="-128"/>
              <a:ea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今年度は、「</a:t>
            </a:r>
            <a:r>
              <a:rPr lang="ja-JP" altLang="en-US" sz="1600" b="1" dirty="0">
                <a:latin typeface="メイリオ" panose="020B0604030504040204" pitchFamily="50" charset="-128"/>
                <a:ea typeface="メイリオ" panose="020B0604030504040204" pitchFamily="50" charset="-128"/>
              </a:rPr>
              <a:t>奉仕しよう みんなの人生を豊かにする</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ために</a:t>
            </a:r>
            <a:r>
              <a:rPr lang="ja-JP" altLang="en-US" sz="1600" dirty="0">
                <a:latin typeface="メイリオ" panose="020B0604030504040204" pitchFamily="50" charset="-128"/>
                <a:ea typeface="メイリオ" panose="020B0604030504040204" pitchFamily="50" charset="-128"/>
              </a:rPr>
              <a:t>」というテーマの下、あらゆる方法に目を</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向けていくことが重要となります。</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奉仕は、私たちが地球上で過 ごす時間に対して支払う</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「家賃」です。</a:t>
            </a:r>
            <a:endParaRPr lang="en-US" altLang="ja-JP" sz="1600" dirty="0">
              <a:latin typeface="メイリオ" panose="020B0604030504040204" pitchFamily="50" charset="-128"/>
              <a:ea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私たちは、「もっと成長し、もっと多くを 成し遂げる」</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ことでロータリーの奉仕を広げていきます。</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みんなが一人を入会さ せよう（</a:t>
            </a:r>
            <a:r>
              <a:rPr lang="en-US" altLang="ja-JP" sz="1600" b="1" dirty="0">
                <a:latin typeface="メイリオ" panose="020B0604030504040204" pitchFamily="50" charset="-128"/>
                <a:ea typeface="メイリオ" panose="020B0604030504040204" pitchFamily="50" charset="-128"/>
              </a:rPr>
              <a:t>Each One, Bring One</a:t>
            </a:r>
            <a:r>
              <a:rPr lang="ja-JP" altLang="en-US" sz="1600" b="1"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の取り組みに力を注ぐことができます。</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すべてのロ ータリー会員が一人の新会員をロータリーに</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導くことができれば、</a:t>
            </a:r>
            <a:r>
              <a:rPr lang="ja-JP" altLang="en-US" sz="1600" b="1" dirty="0">
                <a:latin typeface="メイリオ" panose="020B0604030504040204" pitchFamily="50" charset="-128"/>
                <a:ea typeface="メイリオ" panose="020B0604030504040204" pitchFamily="50" charset="-128"/>
              </a:rPr>
              <a:t>それによってもたらされる成長は</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計り知れないものとなるでしょう。 </a:t>
            </a:r>
            <a:endParaRPr lang="en-US" altLang="ja-JP" sz="1600" b="1" dirty="0">
              <a:latin typeface="メイリオ" panose="020B0604030504040204" pitchFamily="50" charset="-128"/>
              <a:ea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私たちはまた、</a:t>
            </a:r>
            <a:r>
              <a:rPr lang="ja-JP" altLang="en-US" sz="1600" b="1" dirty="0">
                <a:latin typeface="メイリオ" panose="020B0604030504040204" pitchFamily="50" charset="-128"/>
                <a:ea typeface="メイリオ" panose="020B0604030504040204" pitchFamily="50" charset="-128"/>
              </a:rPr>
              <a:t>女児のエンパ ワメント</a:t>
            </a:r>
            <a:r>
              <a:rPr lang="ja-JP" altLang="en-US" sz="1600" dirty="0">
                <a:latin typeface="メイリオ" panose="020B0604030504040204" pitchFamily="50" charset="-128"/>
                <a:ea typeface="メイリオ" panose="020B0604030504040204" pitchFamily="50" charset="-128"/>
              </a:rPr>
              <a:t>により一層の力</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を入れ、女性のための多くの機会を開くことに尽力します 。</a:t>
            </a:r>
            <a:endParaRPr lang="en-US" altLang="ja-JP" sz="1600" dirty="0">
              <a:latin typeface="メイリオ" panose="020B0604030504040204" pitchFamily="50" charset="-128"/>
              <a:ea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さらに、</a:t>
            </a:r>
            <a:r>
              <a:rPr lang="ja-JP" altLang="en-US" sz="1600" b="1" dirty="0">
                <a:latin typeface="メイリオ" panose="020B0604030504040204" pitchFamily="50" charset="-128"/>
                <a:ea typeface="メイリオ" panose="020B0604030504040204" pitchFamily="50" charset="-128"/>
              </a:rPr>
              <a:t>ロータリー奉仕デー</a:t>
            </a:r>
            <a:r>
              <a:rPr lang="ja-JP" altLang="en-US" sz="1600" dirty="0">
                <a:latin typeface="メイリオ" panose="020B0604030504040204" pitchFamily="50" charset="-128"/>
                <a:ea typeface="メイリオ" panose="020B0604030504040204" pitchFamily="50" charset="-128"/>
              </a:rPr>
              <a:t>の機会を生かして、</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世界中でロータリーの奉仕を紹介し、地域社会の枠組み</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を超えた新しい活動方法を見出していきます。 </a:t>
            </a:r>
            <a:endParaRPr lang="en-US" altLang="ja-JP" sz="1600" dirty="0">
              <a:latin typeface="メイリオ" panose="020B0604030504040204" pitchFamily="50" charset="-128"/>
              <a:ea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今地区大会で学んだことをクラブや地区に紹介し、次</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年度の成功へとつなげる手助 けをしていただけることを</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願っております。</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「奉仕しよう みんなの人生を豊かにす るために」の</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テーマの下、</a:t>
            </a:r>
            <a:r>
              <a:rPr lang="ja-JP" altLang="en-US" sz="1600" b="1" dirty="0">
                <a:latin typeface="メイリオ" panose="020B0604030504040204" pitchFamily="50" charset="-128"/>
                <a:ea typeface="メイリオ" panose="020B0604030504040204" pitchFamily="50" charset="-128"/>
              </a:rPr>
              <a:t>ともに素晴らしい奉仕を実現していきましょう</a:t>
            </a:r>
            <a:r>
              <a:rPr lang="ja-JP" altLang="en-US" sz="1600" dirty="0">
                <a:latin typeface="メイリオ" panose="020B0604030504040204" pitchFamily="50" charset="-128"/>
                <a:ea typeface="メイリオ" panose="020B0604030504040204" pitchFamily="50" charset="-128"/>
              </a:rPr>
              <a:t>。 </a:t>
            </a:r>
            <a:endParaRPr kumimoji="1" lang="ja-JP" altLang="en-US" sz="1600" dirty="0">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B43FD386-61B8-436D-BF9B-FB9EC4AD188C}" type="slidenum">
              <a:rPr kumimoji="1" lang="ja-JP" altLang="en-US" smtClean="0"/>
              <a:t>3</a:t>
            </a:fld>
            <a:endParaRPr kumimoji="1" lang="ja-JP" altLang="en-US"/>
          </a:p>
        </p:txBody>
      </p:sp>
    </p:spTree>
    <p:extLst>
      <p:ext uri="{BB962C8B-B14F-4D97-AF65-F5344CB8AC3E}">
        <p14:creationId xmlns:p14="http://schemas.microsoft.com/office/powerpoint/2010/main" val="2148501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ここで数日前にシェカール・メータ会長から「世界ポリオデー」に向けてのビデオメッセージが送られてきました。</a:t>
            </a:r>
            <a:endParaRPr kumimoji="1" lang="en-US" altLang="ja-JP" dirty="0"/>
          </a:p>
          <a:p>
            <a:r>
              <a:rPr kumimoji="1" lang="ja-JP" altLang="en-US"/>
              <a:t>ここで紹介します。ご覧戴きたいと思います。</a:t>
            </a:r>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4</a:t>
            </a:fld>
            <a:endParaRPr lang="en-US" dirty="0"/>
          </a:p>
        </p:txBody>
      </p:sp>
    </p:spTree>
    <p:extLst>
      <p:ext uri="{BB962C8B-B14F-4D97-AF65-F5344CB8AC3E}">
        <p14:creationId xmlns:p14="http://schemas.microsoft.com/office/powerpoint/2010/main" val="2258410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国際ロータリーでは、</a:t>
            </a:r>
            <a:r>
              <a:rPr kumimoji="1" lang="en-US" altLang="ja-JP" dirty="0"/>
              <a:t>2021-22</a:t>
            </a:r>
            <a:r>
              <a:rPr kumimoji="1" lang="ja-JP" altLang="en-US"/>
              <a:t>年度の理事会で</a:t>
            </a:r>
          </a:p>
          <a:p>
            <a:r>
              <a:rPr kumimoji="1" lang="ja-JP" altLang="en-US"/>
              <a:t>焦点を当てる主題として、以下に示しました主題を</a:t>
            </a:r>
          </a:p>
          <a:p>
            <a:r>
              <a:rPr kumimoji="1" lang="ja-JP" altLang="en-US"/>
              <a:t>検討する６つのワーキンググループが作られ検討を</a:t>
            </a:r>
          </a:p>
          <a:p>
            <a:r>
              <a:rPr kumimoji="1" lang="ja-JP" altLang="en-US"/>
              <a:t>重ねております。</a:t>
            </a:r>
            <a:endParaRPr kumimoji="1" lang="en-US" altLang="ja-JP" dirty="0"/>
          </a:p>
          <a:p>
            <a:r>
              <a:rPr kumimoji="1" lang="ja-JP" altLang="en-US"/>
              <a:t>これはビジョン声明と、行動計画・戦略的優先事項を掲げさせていただきましたけれども、これについてはもう成田ガバナーが年度前の三大研修、並びに年度初めに微に入り細に入り多分説明をされていると思いますので重ねて私は申し上げることはありませんけれども、ひとつお願いはこのロータリーのビジョン声明、並びに</a:t>
            </a:r>
            <a:r>
              <a:rPr kumimoji="1" lang="en-US" altLang="ja-JP" dirty="0"/>
              <a:t>4</a:t>
            </a:r>
            <a:r>
              <a:rPr kumimoji="1" lang="ja-JP" altLang="en-US"/>
              <a:t>つの優先項目について各クラブ会員にですね、さらなる理解、促進を強くお願いしたいという風に感じております。</a:t>
            </a:r>
          </a:p>
          <a:p>
            <a:endParaRPr kumimoji="1" lang="ja-JP" altLang="en-US"/>
          </a:p>
          <a:p>
            <a:r>
              <a:rPr kumimoji="1" lang="en-US" altLang="ja-JP" dirty="0"/>
              <a:t>RI</a:t>
            </a:r>
            <a:r>
              <a:rPr kumimoji="1" lang="ja-JP" altLang="en-US"/>
              <a:t>会長代理は役職を務める時に</a:t>
            </a:r>
            <a:r>
              <a:rPr kumimoji="1" lang="en-US" altLang="ja-JP" dirty="0"/>
              <a:t>RI</a:t>
            </a:r>
            <a:r>
              <a:rPr kumimoji="1" lang="ja-JP" altLang="en-US"/>
              <a:t>会長よりメッセージをいただきまして、二つのスピーチをすることを奨励されております。</a:t>
            </a:r>
          </a:p>
          <a:p>
            <a:endParaRPr kumimoji="1" lang="ja-JP" altLang="en-US"/>
          </a:p>
          <a:p>
            <a:r>
              <a:rPr kumimoji="1" lang="ja-JP" altLang="en-US"/>
              <a:t>ひとつは</a:t>
            </a:r>
            <a:r>
              <a:rPr kumimoji="1" lang="en-US" altLang="ja-JP" dirty="0"/>
              <a:t>RI</a:t>
            </a:r>
            <a:r>
              <a:rPr kumimoji="1" lang="ja-JP" altLang="en-US"/>
              <a:t>の現況についての説明をするようにということであります。</a:t>
            </a:r>
          </a:p>
          <a:p>
            <a:endParaRPr kumimoji="1" lang="ja-JP" altLang="en-US"/>
          </a:p>
          <a:p>
            <a:r>
              <a:rPr kumimoji="1" lang="ja-JP" altLang="en-US"/>
              <a:t>もうひとつは</a:t>
            </a:r>
            <a:r>
              <a:rPr kumimoji="1" lang="en-US" altLang="ja-JP" dirty="0"/>
              <a:t>RI</a:t>
            </a:r>
            <a:r>
              <a:rPr kumimoji="1" lang="ja-JP" altLang="en-US"/>
              <a:t>の会長のテーマをもとにして、地区内会員の意識を喚起し、インスピレーションを与え、エンカレッジすることのスピーチをそれぞれ</a:t>
            </a:r>
            <a:r>
              <a:rPr kumimoji="1" lang="en-US" altLang="ja-JP" dirty="0"/>
              <a:t>20</a:t>
            </a:r>
            <a:r>
              <a:rPr kumimoji="1" lang="ja-JP" altLang="en-US"/>
              <a:t>分するように奨励されておりますが、それでは</a:t>
            </a:r>
            <a:r>
              <a:rPr kumimoji="1" lang="en-US" altLang="ja-JP" dirty="0"/>
              <a:t>RI</a:t>
            </a:r>
            <a:r>
              <a:rPr kumimoji="1" lang="ja-JP" altLang="en-US"/>
              <a:t>の現況報告に変えてということでお話をさせていただきたいということで、テーマをそういう風に変えさせていただきました。</a:t>
            </a:r>
            <a:r>
              <a:rPr kumimoji="1" lang="en-US" altLang="ja-JP" dirty="0"/>
              <a:t>RI</a:t>
            </a:r>
            <a:r>
              <a:rPr kumimoji="1" lang="ja-JP" altLang="en-US"/>
              <a:t>の理事会の決定を踏まえながらお話をさせていただきます。</a:t>
            </a:r>
          </a:p>
          <a:p>
            <a:endParaRPr kumimoji="1" lang="ja-JP" altLang="en-US"/>
          </a:p>
          <a:p>
            <a:endParaRPr kumimoji="1" lang="en-US" altLang="ja-JP" dirty="0"/>
          </a:p>
          <a:p>
            <a:endParaRPr kumimoji="1" lang="en-US" altLang="ja-JP" dirty="0"/>
          </a:p>
          <a:p>
            <a:endParaRPr kumimoji="1" lang="en-US" altLang="ja-JP" dirty="0"/>
          </a:p>
          <a:p>
            <a:endParaRPr kumimoji="1" lang="en-US" altLang="ja-JP" dirty="0"/>
          </a:p>
          <a:p>
            <a:endParaRPr kumimoji="1" lang="ja-JP" altLang="en-US"/>
          </a:p>
          <a:p>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2775634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この地区大会においてアイディアを寄せ、多くのインスピレーションを得ることができる機会、あるいはきっかけとなることを心から願っております。</a:t>
            </a:r>
            <a:endParaRPr kumimoji="1" lang="en-US" altLang="ja-JP" dirty="0"/>
          </a:p>
          <a:p>
            <a:endParaRPr kumimoji="1" lang="en-US" altLang="ja-JP" dirty="0"/>
          </a:p>
          <a:p>
            <a:r>
              <a:rPr kumimoji="1" lang="ja-JP" altLang="en-US"/>
              <a:t>この戦略計画は、世界的な会員減少に対する叫び声です。</a:t>
            </a:r>
            <a:r>
              <a:rPr kumimoji="1" lang="en-US" altLang="ja-JP" dirty="0"/>
              <a:t>1</a:t>
            </a:r>
            <a:r>
              <a:rPr kumimoji="1" lang="ja-JP" altLang="en-US"/>
              <a:t>日も早く会員基盤を確立して、ジェンダーと若い会員を増強してロータリーの適応力を確保したいものです。クラブ会長のリーダーシップに期待しています。そのために一つクラブを強化して下さい。クラブの基盤も強固なものして下さい。</a:t>
            </a:r>
          </a:p>
          <a:p>
            <a:endParaRPr kumimoji="1" lang="ja-JP" altLang="en-US"/>
          </a:p>
          <a:p>
            <a:r>
              <a:rPr kumimoji="1" lang="en" altLang="ja-JP" dirty="0"/>
              <a:t>RI</a:t>
            </a:r>
            <a:r>
              <a:rPr kumimoji="1" lang="ja-JP" altLang="en-US"/>
              <a:t>が最近、未来形成・ロータリー・シェーピング・フューチャー委員会のもと、次の成長に向けて、ロータリー組織の変革を模索しています。まだまだ不確定要素が多いので、本日は触れることはいたしませんけれども、どのような変化に際しましても成田ガバナーの地区方針、「ロータリーを楽しみながら行動しよう」のもと、新常態に適切に対応して次の成長に向けて前進を続けていただきたいと思います。</a:t>
            </a:r>
          </a:p>
          <a:p>
            <a:endParaRPr kumimoji="1" lang="ja-JP" altLang="en-US"/>
          </a:p>
          <a:p>
            <a:r>
              <a:rPr kumimoji="1" lang="ja-JP" altLang="en-US"/>
              <a:t>我が地区におきましても、新しい常態に合わせ、いち早くオンライン例会・ハイブリッド例会に切り替えたクラブ、インターネットや</a:t>
            </a:r>
            <a:r>
              <a:rPr kumimoji="1" lang="en" altLang="ja-JP" dirty="0"/>
              <a:t>SNS</a:t>
            </a:r>
            <a:r>
              <a:rPr kumimoji="1" lang="ja-JP" altLang="en-US"/>
              <a:t>を使いコロナ禍、積極的に奉仕プロジェクトを進めたクラブもあれば、変化に際して休会を続けるクラブもあり、その格差は非常に広がっているように感じております。</a:t>
            </a:r>
          </a:p>
          <a:p>
            <a:endParaRPr kumimoji="1" lang="ja-JP" altLang="en-US"/>
          </a:p>
          <a:p>
            <a:r>
              <a:rPr kumimoji="1" lang="ja-JP" altLang="en-US"/>
              <a:t>貴地区におかれましては変化に適切に対応して、クラブ基盤強化を進めていただきますように、高い席からですがお願い申し上げます。</a:t>
            </a:r>
          </a:p>
          <a:p>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3256944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実は</a:t>
            </a:r>
            <a:r>
              <a:rPr kumimoji="1" lang="en-US" altLang="ja-JP" dirty="0"/>
              <a:t>2017-18</a:t>
            </a:r>
            <a:r>
              <a:rPr kumimoji="1" lang="ja-JP" altLang="en-US"/>
              <a:t>年度</a:t>
            </a:r>
            <a:r>
              <a:rPr kumimoji="1" lang="en" altLang="ja-JP" dirty="0"/>
              <a:t>RI</a:t>
            </a:r>
            <a:r>
              <a:rPr kumimoji="1" lang="ja-JP" altLang="en-US"/>
              <a:t>会長であったイアン・ライズリ氏</a:t>
            </a:r>
          </a:p>
          <a:p>
            <a:endParaRPr kumimoji="1" lang="ja-JP" altLang="en-US"/>
          </a:p>
          <a:p>
            <a:r>
              <a:rPr kumimoji="1" lang="ja-JP" altLang="en-US"/>
              <a:t>が所属する第８ゾーンでは</a:t>
            </a:r>
            <a:r>
              <a:rPr kumimoji="1" lang="en-US" altLang="ja-JP" dirty="0"/>
              <a:t>2018</a:t>
            </a:r>
            <a:r>
              <a:rPr kumimoji="1" lang="ja-JP" altLang="en-US"/>
              <a:t>年新たな変革の必要性</a:t>
            </a:r>
          </a:p>
          <a:p>
            <a:endParaRPr kumimoji="1" lang="ja-JP" altLang="en-US"/>
          </a:p>
          <a:p>
            <a:r>
              <a:rPr kumimoji="1" lang="ja-JP" altLang="en-US"/>
              <a:t>を検討していました。</a:t>
            </a:r>
          </a:p>
          <a:p>
            <a:endParaRPr kumimoji="1" lang="ja-JP" altLang="en-US"/>
          </a:p>
          <a:p>
            <a:endParaRPr kumimoji="1" lang="ja-JP" altLang="en-US"/>
          </a:p>
          <a:p>
            <a:endParaRPr kumimoji="1" lang="ja-JP" altLang="en-US"/>
          </a:p>
          <a:p>
            <a:r>
              <a:rPr kumimoji="1" lang="ja-JP" altLang="en-US"/>
              <a:t>国際ロータリーでは、</a:t>
            </a:r>
          </a:p>
          <a:p>
            <a:endParaRPr kumimoji="1" lang="ja-JP" altLang="en-US"/>
          </a:p>
          <a:p>
            <a:r>
              <a:rPr kumimoji="1" lang="en-US" altLang="ja-JP" dirty="0"/>
              <a:t>2018</a:t>
            </a:r>
            <a:r>
              <a:rPr kumimoji="1" lang="ja-JP" altLang="en-US"/>
              <a:t>年</a:t>
            </a:r>
            <a:r>
              <a:rPr kumimoji="1" lang="en-US" altLang="ja-JP" dirty="0"/>
              <a:t>7</a:t>
            </a:r>
            <a:r>
              <a:rPr kumimoji="1" lang="ja-JP" altLang="en-US"/>
              <a:t>月よりロータリー未来形成委員会</a:t>
            </a:r>
          </a:p>
          <a:p>
            <a:endParaRPr kumimoji="1" lang="ja-JP" altLang="en-US"/>
          </a:p>
          <a:p>
            <a:r>
              <a:rPr kumimoji="1" lang="ja-JP" altLang="en-US"/>
              <a:t>（委員長バリー・ラシーン元</a:t>
            </a:r>
            <a:r>
              <a:rPr kumimoji="1" lang="en" altLang="ja-JP" dirty="0"/>
              <a:t>RI</a:t>
            </a:r>
            <a:r>
              <a:rPr kumimoji="1" lang="ja-JP" altLang="en-US"/>
              <a:t>会長、</a:t>
            </a:r>
          </a:p>
          <a:p>
            <a:endParaRPr kumimoji="1" lang="ja-JP" altLang="en-US"/>
          </a:p>
          <a:p>
            <a:r>
              <a:rPr kumimoji="1" lang="ja-JP" altLang="en-US"/>
              <a:t>　　　　　最高戦略責任者トム・トーフィンソン氏）</a:t>
            </a:r>
          </a:p>
          <a:p>
            <a:endParaRPr kumimoji="1" lang="ja-JP" altLang="en-US"/>
          </a:p>
          <a:p>
            <a:r>
              <a:rPr kumimoji="1" lang="ja-JP" altLang="en-US"/>
              <a:t>が発足されたが、当時</a:t>
            </a:r>
            <a:r>
              <a:rPr kumimoji="1" lang="en" altLang="ja-JP" dirty="0"/>
              <a:t>Very confidential</a:t>
            </a:r>
            <a:r>
              <a:rPr kumimoji="1" lang="ja-JP" altLang="en-US"/>
              <a:t>とされており、</a:t>
            </a:r>
          </a:p>
          <a:p>
            <a:endParaRPr kumimoji="1" lang="ja-JP" altLang="en-US"/>
          </a:p>
          <a:p>
            <a:r>
              <a:rPr kumimoji="1" lang="en-US" altLang="ja-JP" dirty="0"/>
              <a:t>2020</a:t>
            </a:r>
            <a:r>
              <a:rPr kumimoji="1" lang="ja-JP" altLang="en-US"/>
              <a:t>年</a:t>
            </a:r>
            <a:r>
              <a:rPr kumimoji="1" lang="en-US" altLang="ja-JP" dirty="0"/>
              <a:t>11</a:t>
            </a:r>
            <a:r>
              <a:rPr kumimoji="1" lang="ja-JP" altLang="en-US"/>
              <a:t>月</a:t>
            </a:r>
            <a:r>
              <a:rPr kumimoji="1" lang="en" altLang="ja-JP" dirty="0"/>
              <a:t>RI</a:t>
            </a:r>
            <a:r>
              <a:rPr kumimoji="1" lang="ja-JP" altLang="en-US"/>
              <a:t>理事会で</a:t>
            </a:r>
            <a:r>
              <a:rPr kumimoji="1" lang="en" altLang="ja-JP" dirty="0"/>
              <a:t>Shaping Rotary’s Future </a:t>
            </a:r>
          </a:p>
          <a:p>
            <a:endParaRPr kumimoji="1" lang="en" altLang="ja-JP" dirty="0"/>
          </a:p>
          <a:p>
            <a:r>
              <a:rPr kumimoji="1" lang="en" altLang="ja-JP" dirty="0"/>
              <a:t>Committee</a:t>
            </a:r>
            <a:r>
              <a:rPr kumimoji="1" lang="ja-JP" altLang="en"/>
              <a:t>　</a:t>
            </a:r>
            <a:r>
              <a:rPr kumimoji="1" lang="ja-JP" altLang="en-US"/>
              <a:t>の存在が初めて明らかにされました。</a:t>
            </a:r>
          </a:p>
          <a:p>
            <a:endParaRPr kumimoji="1" lang="ja-JP" altLang="en-US"/>
          </a:p>
          <a:p>
            <a:endParaRPr kumimoji="1" lang="ja-JP" altLang="en-US"/>
          </a:p>
          <a:p>
            <a:endParaRPr kumimoji="1" lang="ja-JP" altLang="en-US"/>
          </a:p>
          <a:p>
            <a:endParaRPr kumimoji="1" lang="ja-JP" altLang="en-US"/>
          </a:p>
          <a:p>
            <a:endParaRPr kumimoji="1" lang="ja-JP" altLang="en-US"/>
          </a:p>
          <a:p>
            <a:endParaRPr kumimoji="1" lang="ja-JP" altLang="en-US"/>
          </a:p>
          <a:p>
            <a:endParaRPr kumimoji="1" lang="ja-JP" altLang="en-US"/>
          </a:p>
          <a:p>
            <a:endParaRPr kumimoji="1" lang="ja-JP" altLang="en-US"/>
          </a:p>
          <a:p>
            <a:endParaRPr kumimoji="1" lang="ja-JP" altLang="en-US"/>
          </a:p>
          <a:p>
            <a:endParaRPr kumimoji="1" lang="ja-JP" altLang="en-US"/>
          </a:p>
          <a:p>
            <a:endParaRPr kumimoji="1" lang="ja-JP" altLang="en-US"/>
          </a:p>
          <a:p>
            <a:r>
              <a:rPr kumimoji="1" lang="ja-JP" altLang="en-US"/>
              <a:t>イアン・ライズリ氏が所属する第８ゾーンその後、</a:t>
            </a:r>
          </a:p>
          <a:p>
            <a:endParaRPr kumimoji="1" lang="ja-JP" altLang="en-US"/>
          </a:p>
          <a:p>
            <a:r>
              <a:rPr kumimoji="1" lang="en-US" altLang="ja-JP" dirty="0"/>
              <a:t>2019</a:t>
            </a:r>
            <a:r>
              <a:rPr kumimoji="1" lang="ja-JP" altLang="en-US"/>
              <a:t>年</a:t>
            </a:r>
            <a:r>
              <a:rPr kumimoji="1" lang="en-US" altLang="ja-JP" dirty="0"/>
              <a:t>9</a:t>
            </a:r>
            <a:r>
              <a:rPr kumimoji="1" lang="ja-JP" altLang="en-US"/>
              <a:t>月過去</a:t>
            </a:r>
            <a:r>
              <a:rPr kumimoji="1" lang="en-US" altLang="ja-JP" dirty="0"/>
              <a:t>5</a:t>
            </a:r>
            <a:r>
              <a:rPr kumimoji="1" lang="ja-JP" altLang="en-US"/>
              <a:t>年間で</a:t>
            </a:r>
            <a:r>
              <a:rPr kumimoji="1" lang="en-US" altLang="ja-JP" dirty="0"/>
              <a:t>12</a:t>
            </a:r>
            <a:r>
              <a:rPr kumimoji="1" lang="ja-JP" altLang="en-US"/>
              <a:t>％の会員が減少し、</a:t>
            </a:r>
          </a:p>
          <a:p>
            <a:endParaRPr kumimoji="1" lang="ja-JP" altLang="en-US"/>
          </a:p>
          <a:p>
            <a:r>
              <a:rPr kumimoji="1" lang="en-US" altLang="ja-JP" dirty="0"/>
              <a:t>127</a:t>
            </a:r>
            <a:r>
              <a:rPr kumimoji="1" lang="ja-JP" altLang="en-US"/>
              <a:t>のクラブが閉鎖された事から、第８ゾーンでは、</a:t>
            </a:r>
          </a:p>
          <a:p>
            <a:endParaRPr kumimoji="1" lang="ja-JP" altLang="en-US"/>
          </a:p>
          <a:p>
            <a:r>
              <a:rPr kumimoji="1" lang="ja-JP" altLang="en-US"/>
              <a:t>このまま現在の方法で活動を行っても活性化できる</a:t>
            </a:r>
          </a:p>
          <a:p>
            <a:endParaRPr kumimoji="1" lang="ja-JP" altLang="en-US"/>
          </a:p>
          <a:p>
            <a:r>
              <a:rPr kumimoji="1" lang="ja-JP" altLang="en-US"/>
              <a:t>可能性は少ないとの判断しました。</a:t>
            </a:r>
          </a:p>
          <a:p>
            <a:endParaRPr kumimoji="1" lang="ja-JP" altLang="en-US"/>
          </a:p>
          <a:p>
            <a:r>
              <a:rPr kumimoji="1" lang="ja-JP" altLang="en-US"/>
              <a:t>その結果、このままではロータリーは将来衰退し、</a:t>
            </a:r>
          </a:p>
          <a:p>
            <a:endParaRPr kumimoji="1" lang="ja-JP" altLang="en-US"/>
          </a:p>
          <a:p>
            <a:r>
              <a:rPr kumimoji="1" lang="ja-JP" altLang="en-US"/>
              <a:t>場合によっては消滅してしまうという強い危機感から、</a:t>
            </a:r>
          </a:p>
          <a:p>
            <a:endParaRPr kumimoji="1" lang="ja-JP" altLang="en-US"/>
          </a:p>
          <a:p>
            <a:r>
              <a:rPr kumimoji="1" lang="ja-JP" altLang="en-US"/>
              <a:t>新たな計画を検討していたようです。</a:t>
            </a:r>
          </a:p>
          <a:p>
            <a:endParaRPr kumimoji="1" lang="ja-JP" altLang="en-US"/>
          </a:p>
          <a:p>
            <a:r>
              <a:rPr kumimoji="1" lang="ja-JP" altLang="en-US"/>
              <a:t>これに対して</a:t>
            </a:r>
            <a:r>
              <a:rPr kumimoji="1" lang="en" altLang="ja-JP" dirty="0"/>
              <a:t>RI</a:t>
            </a:r>
            <a:r>
              <a:rPr kumimoji="1" lang="ja-JP" altLang="en-US"/>
              <a:t>は、彼らの地域におけるロータリー</a:t>
            </a:r>
          </a:p>
          <a:p>
            <a:endParaRPr kumimoji="1" lang="ja-JP" altLang="en-US"/>
          </a:p>
          <a:p>
            <a:r>
              <a:rPr kumimoji="1" lang="ja-JP" altLang="en-US"/>
              <a:t>の会員増強計画を支援し、更に彼らの組織が未来に</a:t>
            </a:r>
          </a:p>
          <a:p>
            <a:endParaRPr kumimoji="1" lang="ja-JP" altLang="en-US"/>
          </a:p>
          <a:p>
            <a:r>
              <a:rPr kumimoji="1" lang="ja-JP" altLang="en-US"/>
              <a:t>末永く続く繁栄を確実にするパイロットプロジェクトを</a:t>
            </a:r>
          </a:p>
          <a:p>
            <a:endParaRPr kumimoji="1" lang="ja-JP" altLang="en-US"/>
          </a:p>
          <a:p>
            <a:r>
              <a:rPr kumimoji="1" lang="ja-JP" altLang="en-US"/>
              <a:t>承認したとされています。</a:t>
            </a:r>
          </a:p>
          <a:p>
            <a:endParaRPr kumimoji="1" lang="ja-JP" altLang="en-US"/>
          </a:p>
          <a:p>
            <a:r>
              <a:rPr kumimoji="1" lang="ja-JP" altLang="en-US"/>
              <a:t>すでにこのころには、</a:t>
            </a:r>
            <a:r>
              <a:rPr kumimoji="1" lang="en" altLang="ja-JP" dirty="0"/>
              <a:t>Regionalization </a:t>
            </a:r>
            <a:r>
              <a:rPr kumimoji="1" lang="ja-JP" altLang="en-US"/>
              <a:t>の動きが始まって</a:t>
            </a:r>
          </a:p>
          <a:p>
            <a:endParaRPr kumimoji="1" lang="ja-JP" altLang="en-US"/>
          </a:p>
          <a:p>
            <a:r>
              <a:rPr kumimoji="1" lang="ja-JP" altLang="en-US"/>
              <a:t>いたように思われます。</a:t>
            </a:r>
          </a:p>
          <a:p>
            <a:endParaRPr kumimoji="1" lang="ja-JP" altLang="en-US"/>
          </a:p>
          <a:p>
            <a:endParaRPr kumimoji="1" lang="ja-JP" altLang="en-US"/>
          </a:p>
          <a:p>
            <a:endParaRPr kumimoji="1" lang="ja-JP" altLang="en-US"/>
          </a:p>
          <a:p>
            <a:r>
              <a:rPr kumimoji="1" lang="ja-JP" altLang="en-US"/>
              <a:t>組織の地域化の必要性を考える理由として、</a:t>
            </a:r>
          </a:p>
          <a:p>
            <a:endParaRPr kumimoji="1" lang="ja-JP" altLang="en-US"/>
          </a:p>
          <a:p>
            <a:r>
              <a:rPr kumimoji="1" lang="ja-JP" altLang="en-US"/>
              <a:t>ここの挙げた①～⑥の要因があるとされます。</a:t>
            </a:r>
          </a:p>
          <a:p>
            <a:endParaRPr kumimoji="1" lang="ja-JP" altLang="en-US"/>
          </a:p>
          <a:p>
            <a:endParaRPr kumimoji="1" lang="ja-JP" altLang="en-US"/>
          </a:p>
          <a:p>
            <a:endParaRPr kumimoji="1" lang="ja-JP" altLang="en-US"/>
          </a:p>
          <a:p>
            <a:r>
              <a:rPr kumimoji="1" lang="ja-JP" altLang="en-US"/>
              <a:t>さらに、戦略的組織の運営方針を挙げた理由に、</a:t>
            </a:r>
          </a:p>
          <a:p>
            <a:endParaRPr kumimoji="1" lang="ja-JP" altLang="en-US"/>
          </a:p>
          <a:p>
            <a:r>
              <a:rPr kumimoji="1" lang="ja-JP" altLang="en-US"/>
              <a:t>米国で企業の戦略計画として、多くの大企業で</a:t>
            </a:r>
          </a:p>
          <a:p>
            <a:endParaRPr kumimoji="1" lang="ja-JP" altLang="en-US"/>
          </a:p>
          <a:p>
            <a:r>
              <a:rPr kumimoji="1" lang="ja-JP" altLang="en-US"/>
              <a:t>推進してきた“</a:t>
            </a:r>
            <a:r>
              <a:rPr kumimoji="1" lang="en" altLang="ja-JP" dirty="0"/>
              <a:t>DEI”</a:t>
            </a:r>
            <a:r>
              <a:rPr kumimoji="1" lang="ja-JP" altLang="en-US"/>
              <a:t>をロータリー組織運営に取り込み、</a:t>
            </a:r>
          </a:p>
          <a:p>
            <a:endParaRPr kumimoji="1" lang="ja-JP" altLang="en-US"/>
          </a:p>
          <a:p>
            <a:r>
              <a:rPr kumimoji="1" lang="ja-JP" altLang="en-US"/>
              <a:t>公共イメージの向上とブランド化を推進することと考え</a:t>
            </a:r>
          </a:p>
          <a:p>
            <a:endParaRPr kumimoji="1" lang="ja-JP" altLang="en-US"/>
          </a:p>
          <a:p>
            <a:r>
              <a:rPr kumimoji="1" lang="ja-JP" altLang="en-US"/>
              <a:t>られます。</a:t>
            </a:r>
          </a:p>
          <a:p>
            <a:endParaRPr kumimoji="1" lang="ja-JP" altLang="en-US"/>
          </a:p>
          <a:p>
            <a:r>
              <a:rPr kumimoji="1" lang="ja-JP" altLang="en-US"/>
              <a:t>この点は非常に重要であると同時に、難しい内容</a:t>
            </a:r>
          </a:p>
          <a:p>
            <a:endParaRPr kumimoji="1" lang="ja-JP" altLang="en-US"/>
          </a:p>
          <a:p>
            <a:r>
              <a:rPr kumimoji="1" lang="ja-JP" altLang="en-US"/>
              <a:t>ではありますが、今後のロータリーの方向性を知る上で</a:t>
            </a:r>
          </a:p>
          <a:p>
            <a:endParaRPr kumimoji="1" lang="ja-JP" altLang="en-US"/>
          </a:p>
          <a:p>
            <a:r>
              <a:rPr kumimoji="1" lang="ja-JP" altLang="en-US"/>
              <a:t>理解する必要があります。</a:t>
            </a:r>
          </a:p>
          <a:p>
            <a:endParaRPr kumimoji="1" lang="ja-JP" altLang="en-US"/>
          </a:p>
          <a:p>
            <a:endParaRPr kumimoji="1" lang="ja-JP" altLang="en-US"/>
          </a:p>
          <a:p>
            <a:endParaRPr kumimoji="1" lang="ja-JP" altLang="en-US"/>
          </a:p>
          <a:p>
            <a:r>
              <a:rPr kumimoji="1" lang="ja-JP" altLang="en-US"/>
              <a:t>⑴ </a:t>
            </a:r>
            <a:r>
              <a:rPr kumimoji="1" lang="en" altLang="ja-JP" dirty="0"/>
              <a:t>DEI</a:t>
            </a:r>
            <a:r>
              <a:rPr kumimoji="1" lang="ja-JP" altLang="en-US"/>
              <a:t>の実践を強化する必要性</a:t>
            </a:r>
          </a:p>
          <a:p>
            <a:endParaRPr kumimoji="1" lang="ja-JP" altLang="en-US"/>
          </a:p>
          <a:p>
            <a:r>
              <a:rPr kumimoji="1" lang="ja-JP" altLang="en-US"/>
              <a:t>　　① </a:t>
            </a:r>
            <a:r>
              <a:rPr kumimoji="1" lang="en" altLang="ja-JP" dirty="0"/>
              <a:t>Diversity</a:t>
            </a:r>
            <a:r>
              <a:rPr kumimoji="1" lang="ja-JP" altLang="en"/>
              <a:t>（</a:t>
            </a:r>
            <a:r>
              <a:rPr kumimoji="1" lang="ja-JP" altLang="en-US"/>
              <a:t>多様性）：中核的価値観</a:t>
            </a:r>
          </a:p>
          <a:p>
            <a:endParaRPr kumimoji="1" lang="ja-JP" altLang="en-US"/>
          </a:p>
          <a:p>
            <a:r>
              <a:rPr kumimoji="1" lang="ja-JP" altLang="en-US"/>
              <a:t>　　② </a:t>
            </a:r>
            <a:r>
              <a:rPr kumimoji="1" lang="en" altLang="ja-JP" dirty="0"/>
              <a:t>Equity</a:t>
            </a:r>
            <a:r>
              <a:rPr kumimoji="1" lang="ja-JP" altLang="en"/>
              <a:t>（</a:t>
            </a:r>
            <a:r>
              <a:rPr kumimoji="1" lang="ja-JP" altLang="en-US"/>
              <a:t>平等性）：４つのテスト；みんなに公平化</a:t>
            </a:r>
          </a:p>
          <a:p>
            <a:endParaRPr kumimoji="1" lang="ja-JP" altLang="en-US"/>
          </a:p>
          <a:p>
            <a:r>
              <a:rPr kumimoji="1" lang="ja-JP" altLang="en-US"/>
              <a:t>　　③ </a:t>
            </a:r>
            <a:r>
              <a:rPr kumimoji="1" lang="en" altLang="ja-JP" dirty="0"/>
              <a:t>Inclusion</a:t>
            </a:r>
            <a:r>
              <a:rPr kumimoji="1" lang="ja-JP" altLang="en"/>
              <a:t>（</a:t>
            </a:r>
            <a:r>
              <a:rPr kumimoji="1" lang="ja-JP" altLang="en-US"/>
              <a:t>開放性）：</a:t>
            </a:r>
            <a:r>
              <a:rPr kumimoji="1" lang="en" altLang="ja-JP" dirty="0"/>
              <a:t>RAC</a:t>
            </a:r>
            <a:r>
              <a:rPr kumimoji="1" lang="ja-JP" altLang="en-US"/>
              <a:t>を</a:t>
            </a:r>
            <a:r>
              <a:rPr kumimoji="1" lang="en" altLang="ja-JP" dirty="0"/>
              <a:t>RI</a:t>
            </a:r>
            <a:r>
              <a:rPr kumimoji="1" lang="ja-JP" altLang="en-US"/>
              <a:t>に迎え入れる</a:t>
            </a:r>
          </a:p>
          <a:p>
            <a:endParaRPr kumimoji="1" lang="ja-JP" altLang="en-US"/>
          </a:p>
          <a:p>
            <a:r>
              <a:rPr kumimoji="1" lang="ja-JP" altLang="en-US"/>
              <a:t>⑵ 地域化を要望する声</a:t>
            </a:r>
          </a:p>
          <a:p>
            <a:endParaRPr kumimoji="1" lang="ja-JP" altLang="en-US"/>
          </a:p>
          <a:p>
            <a:r>
              <a:rPr kumimoji="1" lang="ja-JP" altLang="en-US"/>
              <a:t>⑶ リーダーシップの役割における責務（地区ガバナーの高齢化等）</a:t>
            </a:r>
          </a:p>
          <a:p>
            <a:endParaRPr kumimoji="1" lang="ja-JP" altLang="en-US"/>
          </a:p>
          <a:p>
            <a:r>
              <a:rPr kumimoji="1" lang="ja-JP" altLang="en-US"/>
              <a:t>⑷ 行動計画</a:t>
            </a:r>
          </a:p>
          <a:p>
            <a:endParaRPr kumimoji="1" lang="ja-JP" altLang="en-US"/>
          </a:p>
          <a:p>
            <a:r>
              <a:rPr kumimoji="1" lang="ja-JP" altLang="en-US"/>
              <a:t>等を考え全体を見直す必要があると判断したと言います。</a:t>
            </a:r>
            <a:endParaRPr kumimoji="1" lang="en-US" altLang="ja-JP" dirty="0"/>
          </a:p>
          <a:p>
            <a:endParaRPr kumimoji="1" lang="en-US" altLang="ja-JP" dirty="0"/>
          </a:p>
          <a:p>
            <a:r>
              <a:rPr kumimoji="1" lang="ja-JP" altLang="en-US"/>
              <a:t>私は昨年、辰野</a:t>
            </a:r>
            <a:r>
              <a:rPr kumimoji="1" lang="en-US" altLang="ja-JP" dirty="0"/>
              <a:t>RI</a:t>
            </a:r>
            <a:r>
              <a:rPr kumimoji="1" lang="ja-JP" altLang="en-US"/>
              <a:t>理事からの話を聞いて</a:t>
            </a:r>
            <a:endParaRPr kumimoji="1" lang="en-US" altLang="ja-JP" dirty="0"/>
          </a:p>
          <a:p>
            <a:endParaRPr kumimoji="1" lang="en-US" altLang="ja-JP" dirty="0"/>
          </a:p>
          <a:p>
            <a:r>
              <a:rPr kumimoji="1" lang="en-US" altLang="ja-JP" dirty="0"/>
              <a:t>SRF</a:t>
            </a:r>
            <a:r>
              <a:rPr kumimoji="1" lang="ja-JP" altLang="en-US"/>
              <a:t>は組織改編に繋がる問題で早急な判断は</a:t>
            </a:r>
            <a:endParaRPr kumimoji="1" lang="en-US" altLang="ja-JP" dirty="0"/>
          </a:p>
          <a:p>
            <a:endParaRPr kumimoji="1" lang="en-US" altLang="ja-JP" dirty="0"/>
          </a:p>
          <a:p>
            <a:r>
              <a:rPr kumimoji="1" lang="ja-JP" altLang="en-US"/>
              <a:t>難しいと感じました。時間を掛けて理解を得る</a:t>
            </a:r>
            <a:br>
              <a:rPr kumimoji="1" lang="en-US" altLang="ja-JP" dirty="0"/>
            </a:br>
            <a:br>
              <a:rPr kumimoji="1" lang="en-US" altLang="ja-JP" dirty="0"/>
            </a:br>
            <a:r>
              <a:rPr kumimoji="1" lang="ja-JP" altLang="en-US"/>
              <a:t>事が大切だと思います。</a:t>
            </a:r>
            <a:endParaRPr kumimoji="1" lang="en-US" altLang="ja-JP" dirty="0"/>
          </a:p>
          <a:p>
            <a:endParaRPr kumimoji="1" lang="en-US" altLang="ja-JP" dirty="0"/>
          </a:p>
          <a:p>
            <a:r>
              <a:rPr kumimoji="1" lang="ja-JP" altLang="en-US"/>
              <a:t>日本人の余り急激な変化を歓迎しない国民性が</a:t>
            </a:r>
            <a:br>
              <a:rPr kumimoji="1" lang="en-US" altLang="ja-JP" dirty="0"/>
            </a:br>
            <a:br>
              <a:rPr kumimoji="1" lang="en-US" altLang="ja-JP" dirty="0"/>
            </a:br>
            <a:r>
              <a:rPr kumimoji="1" lang="ja-JP" altLang="en-US"/>
              <a:t>気に掛かります。</a:t>
            </a:r>
          </a:p>
          <a:p>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3549454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b="0" i="0" u="none" baseline="0" dirty="0">
                <a:latin typeface="MS PGothic" panose="020B0600070205080204" pitchFamily="34" charset="-128"/>
                <a:ea typeface="MS PGothic" panose="020B0600070205080204" pitchFamily="34" charset="-128"/>
              </a:rPr>
              <a:t>  </a:t>
            </a:r>
          </a:p>
          <a:p>
            <a:pPr algn="l" rtl="0"/>
            <a:r>
              <a:rPr lang="ja" sz="1200" b="0" i="0" u="none" kern="1200" baseline="0" dirty="0">
                <a:solidFill>
                  <a:schemeClr val="tx1"/>
                </a:solidFill>
                <a:effectLst/>
                <a:latin typeface="MS PGothic" panose="020B0600070205080204" pitchFamily="34" charset="-128"/>
                <a:ea typeface="MS PGothic" panose="020B0600070205080204" pitchFamily="34" charset="-128"/>
              </a:rPr>
              <a:t>ロータリーの一番大切な財産は会員です。ロータリーを成長させることは、奉仕とプロジェクトのインパクトを高め、地域社会におけるロータリーの認知度と理解度を高めるだけでなく、より重要なこととして、会員基盤を成長させることでさらに多くを達成できるようになります。</a:t>
            </a:r>
          </a:p>
          <a:p>
            <a:pPr algn="l" rtl="0"/>
            <a:r>
              <a:rPr lang="ja" sz="1200" b="0" i="0" u="none" kern="1200" baseline="0" dirty="0">
                <a:solidFill>
                  <a:schemeClr val="tx1"/>
                </a:solidFill>
                <a:effectLst/>
                <a:latin typeface="MS PGothic" panose="020B0600070205080204" pitchFamily="34" charset="-128"/>
                <a:ea typeface="MS PGothic" panose="020B0600070205080204" pitchFamily="34" charset="-128"/>
              </a:rPr>
              <a:t> </a:t>
            </a:r>
          </a:p>
          <a:p>
            <a:pPr algn="l" rtl="0"/>
            <a:r>
              <a:rPr lang="ja" sz="1200" b="0" i="0" u="none" kern="1200" baseline="0" dirty="0">
                <a:solidFill>
                  <a:schemeClr val="tx1"/>
                </a:solidFill>
                <a:effectLst/>
                <a:latin typeface="MS PGothic" panose="020B0600070205080204" pitchFamily="34" charset="-128"/>
                <a:ea typeface="MS PGothic" panose="020B0600070205080204" pitchFamily="34" charset="-128"/>
              </a:rPr>
              <a:t>この発表では、2021年1月現在のロータリーの会員現況をお伝えするとともに、「より大きなインパクトをもたらす」「参加者の基盤を広げる」「参加者の積極的なかかわりを促す」「適応力を高める」ためのアイデアをご紹介します。</a:t>
            </a:r>
          </a:p>
          <a:p>
            <a:pPr algn="l" rtl="0"/>
            <a:r>
              <a:rPr lang="ja" sz="1200" b="0" i="0" u="none" kern="1200" baseline="0" dirty="0">
                <a:solidFill>
                  <a:schemeClr val="tx1"/>
                </a:solidFill>
                <a:effectLst/>
                <a:latin typeface="MS PGothic" panose="020B0600070205080204" pitchFamily="34" charset="-128"/>
                <a:ea typeface="MS PGothic" panose="020B0600070205080204" pitchFamily="34" charset="-128"/>
              </a:rPr>
              <a:t> </a:t>
            </a:r>
          </a:p>
          <a:p>
            <a:pPr algn="l" rtl="0"/>
            <a:r>
              <a:rPr lang="ja" sz="1200" b="0" i="0" u="none" kern="1200" baseline="0" dirty="0">
                <a:solidFill>
                  <a:schemeClr val="tx1"/>
                </a:solidFill>
                <a:effectLst/>
                <a:latin typeface="MS PGothic" panose="020B0600070205080204" pitchFamily="34" charset="-128"/>
                <a:ea typeface="MS PGothic" panose="020B0600070205080204" pitchFamily="34" charset="-128"/>
              </a:rPr>
              <a:t>会員基盤の成長は、国際ロータリーの組織内部における最優先項目です（外部的なロータリーの最優先項目は、引き続きポリオ根絶となります）。しかし、ご存知のように、世界で新型コロナウイルスの流行が続いていることから、RI理事会と財団管理委員会は、ロータリーには果たすべき役割があることで一致しました。</a:t>
            </a:r>
            <a:endParaRPr lang="ja" sz="1200" kern="1200" dirty="0">
              <a:solidFill>
                <a:schemeClr val="tx1"/>
              </a:solidFill>
              <a:effectLst/>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5"/>
          </p:nvPr>
        </p:nvSpPr>
        <p:spPr/>
        <p:txBody>
          <a:bodyPr/>
          <a:lstStyle/>
          <a:p>
            <a:pPr algn="l" rtl="0"/>
            <a:fld id="{DB827055-821E-4F6B-AAA9-2685E1493D9C}" type="slidenum">
              <a:rPr/>
              <a:t>8</a:t>
            </a:fld>
            <a:endParaRPr lang="ja" dirty="0"/>
          </a:p>
        </p:txBody>
      </p:sp>
    </p:spTree>
    <p:extLst>
      <p:ext uri="{BB962C8B-B14F-4D97-AF65-F5344CB8AC3E}">
        <p14:creationId xmlns:p14="http://schemas.microsoft.com/office/powerpoint/2010/main" val="2809736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sz="1200" b="0" i="0" u="none" kern="1200" baseline="0" dirty="0">
                <a:solidFill>
                  <a:schemeClr val="tx1"/>
                </a:solidFill>
                <a:effectLst/>
                <a:latin typeface="MS PGothic" panose="020B0600070205080204" pitchFamily="34" charset="-128"/>
                <a:ea typeface="MS PGothic" panose="020B0600070205080204" pitchFamily="34" charset="-128"/>
              </a:rPr>
              <a:t>2020年12月、国際ロータリー会長とロータリー財団管理委員長が共同書簡を発行し、コロナ禍との闘いにおけるロータリーの役割を説明しました。この書簡で、クラブが取り組むことのできる四つの具体的方法が示されました：</a:t>
            </a:r>
          </a:p>
          <a:p>
            <a:endParaRPr lang="ja" sz="1200" kern="1200" dirty="0">
              <a:solidFill>
                <a:schemeClr val="tx1"/>
              </a:solidFill>
              <a:effectLst/>
              <a:latin typeface="MS PGothic" panose="020B0600070205080204" pitchFamily="34" charset="-128"/>
              <a:ea typeface="MS PGothic" panose="020B0600070205080204" pitchFamily="34" charset="-128"/>
            </a:endParaRPr>
          </a:p>
          <a:p>
            <a:pPr marL="228600" lvl="0" indent="-228600" algn="l" rtl="0">
              <a:buFont typeface="+mj-lt"/>
              <a:buAutoNum type="arabicPeriod"/>
            </a:pPr>
            <a:r>
              <a:rPr lang="ja" sz="1200" b="0" i="0" u="none" kern="1200" baseline="0" dirty="0">
                <a:solidFill>
                  <a:schemeClr val="tx1"/>
                </a:solidFill>
                <a:effectLst/>
                <a:latin typeface="MS PGothic" panose="020B0600070205080204" pitchFamily="34" charset="-128"/>
                <a:ea typeface="MS PGothic" panose="020B0600070205080204" pitchFamily="34" charset="-128"/>
              </a:rPr>
              <a:t>ポリオ根絶活動での体験を基に、ワクチンの安全性と有効性に関するロータリーの知識を生かして、現地の文化とニーズを考慮に入れた上で、地域社会で予防接種に関する啓発と呼びかけを行うこと。 </a:t>
            </a:r>
          </a:p>
          <a:p>
            <a:pPr marL="228600" lvl="0" indent="-228600" algn="l" rtl="0">
              <a:buFont typeface="+mj-lt"/>
              <a:buAutoNum type="arabicPeriod"/>
            </a:pPr>
            <a:r>
              <a:rPr lang="ja" sz="1200" b="0" i="0" u="none" kern="1200" baseline="0" dirty="0">
                <a:solidFill>
                  <a:schemeClr val="tx1"/>
                </a:solidFill>
                <a:effectLst/>
                <a:latin typeface="MS PGothic" panose="020B0600070205080204" pitchFamily="34" charset="-128"/>
                <a:ea typeface="MS PGothic" panose="020B0600070205080204" pitchFamily="34" charset="-128"/>
              </a:rPr>
              <a:t>国によっては、可能であれば、ポリオ根絶のパートナー団体であるWHO（世界保健機関）、UNICEF（国連児童基金）と協力し、予防接種を含むコロナウイルス対策をロータリーが支援できることを伝えること。 </a:t>
            </a:r>
          </a:p>
          <a:p>
            <a:pPr marL="228600" lvl="0" indent="-228600" algn="l" rtl="0">
              <a:buFont typeface="+mj-lt"/>
              <a:buAutoNum type="arabicPeriod"/>
            </a:pPr>
            <a:r>
              <a:rPr lang="ja" sz="1200" b="0" i="0" u="none" kern="1200" baseline="0" dirty="0">
                <a:solidFill>
                  <a:schemeClr val="tx1"/>
                </a:solidFill>
                <a:effectLst/>
                <a:latin typeface="MS PGothic" panose="020B0600070205080204" pitchFamily="34" charset="-128"/>
                <a:ea typeface="MS PGothic" panose="020B0600070205080204" pitchFamily="34" charset="-128"/>
              </a:rPr>
              <a:t>各地域社会では、クラブが地元自治体、企業、他財団と協力して、ワクチンへの強い抵抗や誤解に立ち向かうことができること。地域社会で啓発を行うことが極めて重要であり、命を救うワクチンの力についてメッセージを広げる必要があること。</a:t>
            </a:r>
          </a:p>
          <a:p>
            <a:pPr marL="228600" lvl="0" indent="-228600" algn="l" rtl="0">
              <a:buFont typeface="+mj-lt"/>
              <a:buAutoNum type="arabicPeriod"/>
            </a:pPr>
            <a:r>
              <a:rPr lang="ja" sz="1200" b="0" i="0" u="none" kern="1200" baseline="0" dirty="0">
                <a:solidFill>
                  <a:schemeClr val="tx1"/>
                </a:solidFill>
                <a:effectLst/>
                <a:latin typeface="MS PGothic" panose="020B0600070205080204" pitchFamily="34" charset="-128"/>
                <a:ea typeface="MS PGothic" panose="020B0600070205080204" pitchFamily="34" charset="-128"/>
              </a:rPr>
              <a:t>地域でのこうした活動について、My ROTARYにある</a:t>
            </a:r>
            <a:r>
              <a:rPr lang="ja" sz="1200" b="0" i="0" u="sng" kern="1200" baseline="0" dirty="0">
                <a:solidFill>
                  <a:schemeClr val="tx1"/>
                </a:solidFill>
                <a:effectLst/>
                <a:latin typeface="MS PGothic" panose="020B0600070205080204" pitchFamily="34" charset="-128"/>
                <a:ea typeface="MS PGothic" panose="020B0600070205080204" pitchFamily="34" charset="-128"/>
                <a:hlinkClick r:id="rId3"/>
              </a:rPr>
              <a:t>ロータリーショーケース</a:t>
            </a:r>
            <a:r>
              <a:rPr lang="ja" sz="1200" b="0" i="0" u="none" kern="1200" baseline="0" dirty="0">
                <a:solidFill>
                  <a:schemeClr val="tx1"/>
                </a:solidFill>
                <a:effectLst/>
                <a:latin typeface="MS PGothic" panose="020B0600070205080204" pitchFamily="34" charset="-128"/>
                <a:ea typeface="MS PGothic" panose="020B0600070205080204" pitchFamily="34" charset="-128"/>
              </a:rPr>
              <a:t>に掲載すること（既に3千件以上の活動がショーケースで紹介されている）。 </a:t>
            </a:r>
          </a:p>
          <a:p>
            <a:pPr algn="l" rtl="0"/>
            <a:r>
              <a:rPr lang="ja" sz="1200" b="0" i="0" u="none" kern="1200" baseline="0" dirty="0">
                <a:solidFill>
                  <a:schemeClr val="tx1"/>
                </a:solidFill>
                <a:effectLst/>
                <a:latin typeface="MS PGothic" panose="020B0600070205080204" pitchFamily="34" charset="-128"/>
                <a:ea typeface="MS PGothic" panose="020B0600070205080204" pitchFamily="34" charset="-128"/>
              </a:rPr>
              <a:t> </a:t>
            </a:r>
          </a:p>
          <a:p>
            <a:pPr algn="l" rtl="0"/>
            <a:r>
              <a:rPr lang="ja" sz="1200" b="0" i="0" u="none" kern="1200" baseline="0" dirty="0">
                <a:solidFill>
                  <a:schemeClr val="tx1"/>
                </a:solidFill>
                <a:effectLst/>
                <a:latin typeface="MS PGothic" panose="020B0600070205080204" pitchFamily="34" charset="-128"/>
                <a:ea typeface="MS PGothic" panose="020B0600070205080204" pitchFamily="34" charset="-128"/>
              </a:rPr>
              <a:t>こうした活動は私たち自身のため、そして未来の世代のためです。今の世代が最大の課題に直面する中で、私たちには世界を支える義務があります。</a:t>
            </a:r>
          </a:p>
          <a:p>
            <a:pPr algn="l" rtl="0"/>
            <a:r>
              <a:rPr lang="ja" sz="1200" b="0" i="0" u="none" kern="1200" baseline="0" dirty="0">
                <a:solidFill>
                  <a:schemeClr val="tx1"/>
                </a:solidFill>
                <a:effectLst/>
                <a:latin typeface="MS PGothic" panose="020B0600070205080204" pitchFamily="34" charset="-128"/>
                <a:ea typeface="MS PGothic" panose="020B0600070205080204" pitchFamily="34" charset="-128"/>
              </a:rPr>
              <a:t> </a:t>
            </a:r>
          </a:p>
          <a:p>
            <a:pPr algn="l" rtl="0"/>
            <a:r>
              <a:rPr lang="ja" sz="1200" b="0" i="0" u="none" kern="1200" baseline="0" dirty="0">
                <a:solidFill>
                  <a:schemeClr val="tx1"/>
                </a:solidFill>
                <a:effectLst/>
                <a:latin typeface="MS PGothic" panose="020B0600070205080204" pitchFamily="34" charset="-128"/>
                <a:ea typeface="MS PGothic" panose="020B0600070205080204" pitchFamily="34" charset="-128"/>
              </a:rPr>
              <a:t>次に、こうした活動の担い手である会員の現況についてご覧いただきます。  </a:t>
            </a:r>
          </a:p>
          <a:p>
            <a:pPr algn="l" rtl="0"/>
            <a:r>
              <a:rPr lang="ja" sz="1200" b="0" i="0" u="none" kern="1200" baseline="0" dirty="0">
                <a:solidFill>
                  <a:schemeClr val="tx1"/>
                </a:solidFill>
                <a:effectLst/>
                <a:latin typeface="MS PGothic" panose="020B0600070205080204" pitchFamily="34" charset="-128"/>
                <a:ea typeface="MS PGothic" panose="020B0600070205080204" pitchFamily="34" charset="-128"/>
              </a:rPr>
              <a:t> </a:t>
            </a:r>
            <a:endParaRPr lang="ja" sz="1200" kern="1200" dirty="0">
              <a:solidFill>
                <a:schemeClr val="tx1"/>
              </a:solidFill>
              <a:effectLst/>
              <a:latin typeface="MS PGothic" panose="020B0600070205080204" pitchFamily="34" charset="-128"/>
              <a:ea typeface="MS PGothic" panose="020B0600070205080204" pitchFamily="34" charset="-128"/>
            </a:endParaRPr>
          </a:p>
        </p:txBody>
      </p:sp>
      <p:sp>
        <p:nvSpPr>
          <p:cNvPr id="4" name="Slide Number Placeholder 3"/>
          <p:cNvSpPr>
            <a:spLocks noGrp="1"/>
          </p:cNvSpPr>
          <p:nvPr>
            <p:ph type="sldNum" sz="quarter" idx="10"/>
          </p:nvPr>
        </p:nvSpPr>
        <p:spPr/>
        <p:txBody>
          <a:bodyPr/>
          <a:lstStyle/>
          <a:p>
            <a:pPr algn="l" rtl="0"/>
            <a:fld id="{DB827055-821E-4F6B-AAA9-2685E1493D9C}" type="slidenum">
              <a:rPr/>
              <a:t>9</a:t>
            </a:fld>
            <a:endParaRPr lang="ja" dirty="0"/>
          </a:p>
        </p:txBody>
      </p:sp>
    </p:spTree>
    <p:extLst>
      <p:ext uri="{BB962C8B-B14F-4D97-AF65-F5344CB8AC3E}">
        <p14:creationId xmlns:p14="http://schemas.microsoft.com/office/powerpoint/2010/main" val="1161649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endParaRP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S PMincho"/>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endParaRP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S PMincho"/>
              </a:defRPr>
            </a:lvl1pPr>
            <a:lvl2pPr marL="457200" indent="0">
              <a:buFont typeface="Arial" panose="020B0604020202020204" pitchFamily="34" charset="0"/>
              <a:buNone/>
              <a:defRPr sz="3300">
                <a:solidFill>
                  <a:schemeClr val="bg1"/>
                </a:solidFill>
                <a:latin typeface="MS PMincho"/>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S PMincho"/>
              </a:defRPr>
            </a:lvl1pPr>
            <a:lvl2pPr marL="457200" indent="0">
              <a:buFont typeface="Arial" panose="020B0604020202020204" pitchFamily="34" charset="0"/>
              <a:buNone/>
              <a:defRPr sz="3300">
                <a:solidFill>
                  <a:schemeClr val="bg1"/>
                </a:solidFill>
                <a:latin typeface="MS PMincho"/>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endParaRP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F590A1-C424-4155-B84B-01340AA5D06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5931D0C-0BE1-42DD-8435-74F80C24C83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C904F6-FCF6-4A17-A7A7-DDBE39831E0A}"/>
              </a:ext>
            </a:extLst>
          </p:cNvPr>
          <p:cNvSpPr>
            <a:spLocks noGrp="1"/>
          </p:cNvSpPr>
          <p:nvPr>
            <p:ph type="dt" sz="half" idx="10"/>
          </p:nvPr>
        </p:nvSpPr>
        <p:spPr/>
        <p:txBody>
          <a:bodyPr/>
          <a:lstStyle/>
          <a:p>
            <a:fld id="{CC67E8E0-06BE-4441-BA3A-3E21A80618C5}" type="datetimeFigureOut">
              <a:rPr kumimoji="1" lang="ja-JP" altLang="en-US" smtClean="0"/>
              <a:t>2021/10/11</a:t>
            </a:fld>
            <a:endParaRPr kumimoji="1" lang="ja-JP" altLang="en-US"/>
          </a:p>
        </p:txBody>
      </p:sp>
      <p:sp>
        <p:nvSpPr>
          <p:cNvPr id="5" name="フッター プレースホルダー 4">
            <a:extLst>
              <a:ext uri="{FF2B5EF4-FFF2-40B4-BE49-F238E27FC236}">
                <a16:creationId xmlns:a16="http://schemas.microsoft.com/office/drawing/2014/main" id="{21A50A57-870F-4898-BAC8-8F82BBFA365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D5D3E88-3950-4A0A-BC9A-29897BFC29D8}"/>
              </a:ext>
            </a:extLst>
          </p:cNvPr>
          <p:cNvSpPr>
            <a:spLocks noGrp="1"/>
          </p:cNvSpPr>
          <p:nvPr>
            <p:ph type="sldNum" sz="quarter" idx="12"/>
          </p:nvPr>
        </p:nvSpPr>
        <p:spPr/>
        <p:txBody>
          <a:bodyPr/>
          <a:lstStyle/>
          <a:p>
            <a:fld id="{1CF23C86-2F99-42CE-8341-7C719B5901CE}" type="slidenum">
              <a:rPr kumimoji="1" lang="ja-JP" altLang="en-US" smtClean="0"/>
              <a:t>‹#›</a:t>
            </a:fld>
            <a:endParaRPr kumimoji="1" lang="ja-JP" altLang="en-US"/>
          </a:p>
        </p:txBody>
      </p:sp>
    </p:spTree>
    <p:extLst>
      <p:ext uri="{BB962C8B-B14F-4D97-AF65-F5344CB8AC3E}">
        <p14:creationId xmlns:p14="http://schemas.microsoft.com/office/powerpoint/2010/main" val="2121653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p>
        </p:txBody>
      </p:sp>
      <p:sp>
        <p:nvSpPr>
          <p:cNvPr id="3" name="字幕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753BCBB0-5227-7E4D-9F37-E6119D8ED357}"/>
              </a:ext>
            </a:extLst>
          </p:cNvPr>
          <p:cNvSpPr>
            <a:spLocks noGrp="1"/>
          </p:cNvSpPr>
          <p:nvPr>
            <p:ph type="dt" sz="half" idx="10"/>
          </p:nvPr>
        </p:nvSpPr>
        <p:spPr/>
        <p:txBody>
          <a:bodyPr/>
          <a:lstStyle>
            <a:lvl1pPr>
              <a:defRPr/>
            </a:lvl1pPr>
          </a:lstStyle>
          <a:p>
            <a:pPr>
              <a:defRPr/>
            </a:pPr>
            <a:fld id="{CC5F3FAA-5513-AE4A-9F82-EB79FA89E393}" type="datetimeFigureOut">
              <a:rPr lang="ja-JP" altLang="en-US"/>
              <a:pPr>
                <a:defRPr/>
              </a:pPr>
              <a:t>2021/10/11</a:t>
            </a:fld>
            <a:endParaRPr lang="ja-JP" altLang="en-US"/>
          </a:p>
        </p:txBody>
      </p:sp>
      <p:sp>
        <p:nvSpPr>
          <p:cNvPr id="5" name="フッター プレースホルダー 4">
            <a:extLst>
              <a:ext uri="{FF2B5EF4-FFF2-40B4-BE49-F238E27FC236}">
                <a16:creationId xmlns:a16="http://schemas.microsoft.com/office/drawing/2014/main" id="{D3CB3EC6-E0FB-2D42-BFC5-340A0101CFD4}"/>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4979AC6A-1BAB-F54D-A3DA-40A4F19D4AEA}"/>
              </a:ext>
            </a:extLst>
          </p:cNvPr>
          <p:cNvSpPr>
            <a:spLocks noGrp="1"/>
          </p:cNvSpPr>
          <p:nvPr>
            <p:ph type="sldNum" sz="quarter" idx="12"/>
          </p:nvPr>
        </p:nvSpPr>
        <p:spPr/>
        <p:txBody>
          <a:bodyPr/>
          <a:lstStyle>
            <a:lvl1pPr>
              <a:defRPr/>
            </a:lvl1pPr>
          </a:lstStyle>
          <a:p>
            <a:pPr>
              <a:defRPr/>
            </a:pPr>
            <a:fld id="{3FA79FB1-1797-B54A-878B-0E7432BE139D}" type="slidenum">
              <a:rPr lang="ja-JP" altLang="en-US"/>
              <a:pPr>
                <a:defRPr/>
              </a:pPr>
              <a:t>‹#›</a:t>
            </a:fld>
            <a:endParaRPr lang="ja-JP" altLang="en-US"/>
          </a:p>
        </p:txBody>
      </p:sp>
    </p:spTree>
    <p:extLst>
      <p:ext uri="{BB962C8B-B14F-4D97-AF65-F5344CB8AC3E}">
        <p14:creationId xmlns:p14="http://schemas.microsoft.com/office/powerpoint/2010/main" val="4105152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14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7768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MS PGothic"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MS PGothic" panose="020B0604020202020204" pitchFamily="34" charset="0"/>
              </a:rPr>
              <a:t> </a:t>
            </a:r>
          </a:p>
          <a:p>
            <a:pPr algn="l">
              <a:spcBef>
                <a:spcPts val="600"/>
              </a:spcBef>
              <a:spcAft>
                <a:spcPts val="600"/>
              </a:spcAft>
            </a:pPr>
            <a:r>
              <a:rPr lang="en-US" b="0" i="0" dirty="0">
                <a:solidFill>
                  <a:srgbClr val="000000"/>
                </a:solidFill>
                <a:effectLst/>
                <a:latin typeface="MS PGothic" panose="020B0604020202020204" pitchFamily="34" charset="0"/>
              </a:rPr>
              <a:t>• revise any of the “how-to” text on the first pages</a:t>
            </a:r>
            <a:endParaRPr lang="en-US" b="0" i="0" dirty="0">
              <a:solidFill>
                <a:srgbClr val="222222"/>
              </a:solidFill>
              <a:effectLst/>
              <a:latin typeface="MS PGothic" panose="020B0604020202020204" pitchFamily="34" charset="0"/>
            </a:endParaRPr>
          </a:p>
          <a:p>
            <a:pPr algn="l">
              <a:spcBef>
                <a:spcPts val="600"/>
              </a:spcBef>
              <a:spcAft>
                <a:spcPts val="600"/>
              </a:spcAft>
            </a:pPr>
            <a:r>
              <a:rPr lang="en-US" b="0" i="0" dirty="0">
                <a:solidFill>
                  <a:srgbClr val="000000"/>
                </a:solidFill>
                <a:effectLst/>
                <a:latin typeface="MS PGothic"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MS PGothic" panose="020B0604020202020204" pitchFamily="34" charset="0"/>
            </a:endParaRPr>
          </a:p>
          <a:p>
            <a:pPr algn="l">
              <a:spcBef>
                <a:spcPts val="600"/>
              </a:spcBef>
              <a:spcAft>
                <a:spcPts val="600"/>
              </a:spcAft>
            </a:pPr>
            <a:r>
              <a:rPr lang="en-US" b="0" i="0" dirty="0">
                <a:solidFill>
                  <a:srgbClr val="000000"/>
                </a:solidFill>
                <a:effectLst/>
                <a:latin typeface="MS PGothic" panose="020B0604020202020204" pitchFamily="34" charset="0"/>
              </a:rPr>
              <a:t>• create text placeholders within each slide</a:t>
            </a:r>
            <a:endParaRPr lang="en-US" b="0" i="0" dirty="0">
              <a:solidFill>
                <a:srgbClr val="222222"/>
              </a:solidFill>
              <a:effectLst/>
              <a:latin typeface="MS PGothic" panose="020B0604020202020204" pitchFamily="34" charset="0"/>
            </a:endParaRPr>
          </a:p>
          <a:p>
            <a:pPr algn="l">
              <a:spcBef>
                <a:spcPts val="600"/>
              </a:spcBef>
              <a:spcAft>
                <a:spcPts val="600"/>
              </a:spcAft>
            </a:pPr>
            <a:r>
              <a:rPr lang="en-US" b="0" i="0" dirty="0">
                <a:solidFill>
                  <a:srgbClr val="000000"/>
                </a:solidFill>
                <a:effectLst/>
                <a:latin typeface="MS PGothic"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MS PGothic" panose="020B0604020202020204" pitchFamily="34" charset="0"/>
            </a:endParaRPr>
          </a:p>
          <a:p>
            <a:pPr algn="l">
              <a:spcBef>
                <a:spcPts val="600"/>
              </a:spcBef>
              <a:spcAft>
                <a:spcPts val="600"/>
              </a:spcAft>
            </a:pPr>
            <a:r>
              <a:rPr lang="en-US" b="0" i="0" dirty="0">
                <a:solidFill>
                  <a:srgbClr val="000000"/>
                </a:solidFill>
                <a:effectLst/>
                <a:latin typeface="MS PGothic"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MS PGothic" panose="020B0604020202020204" pitchFamily="34" charset="0"/>
            </a:endParaRPr>
          </a:p>
          <a:p>
            <a:pPr algn="l">
              <a:spcBef>
                <a:spcPts val="600"/>
              </a:spcBef>
              <a:spcAft>
                <a:spcPts val="600"/>
              </a:spcAft>
            </a:pPr>
            <a:r>
              <a:rPr lang="en-US" b="0" i="0" dirty="0">
                <a:solidFill>
                  <a:srgbClr val="000000"/>
                </a:solidFill>
                <a:effectLst/>
                <a:latin typeface="MS PGothic" panose="020B0604020202020204" pitchFamily="34" charset="0"/>
              </a:rPr>
              <a:t>• need your advice on fonts – I’m thinking we should only use the “free option” fonts? (see attached)</a:t>
            </a:r>
            <a:endParaRPr lang="en-US" b="0" i="0" dirty="0">
              <a:solidFill>
                <a:srgbClr val="222222"/>
              </a:solidFill>
              <a:effectLst/>
              <a:latin typeface="MS PGothic" panose="020B0604020202020204" pitchFamily="34" charset="0"/>
            </a:endParaRPr>
          </a:p>
          <a:p>
            <a:pPr algn="l">
              <a:spcBef>
                <a:spcPts val="600"/>
              </a:spcBef>
              <a:spcAft>
                <a:spcPts val="600"/>
              </a:spcAft>
            </a:pPr>
            <a:r>
              <a:rPr lang="en-US" b="0" i="0" dirty="0">
                <a:solidFill>
                  <a:srgbClr val="222222"/>
                </a:solidFill>
                <a:effectLst/>
                <a:latin typeface="MS PGothic"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 id="2147483679" r:id="rId25"/>
    <p:sldLayoutId id="2147483680" r:id="rId26"/>
  </p:sldLayoutIdLst>
  <p:hf hdr="0" ftr="0" dt="0"/>
  <p:txStyles>
    <p:titleStyle>
      <a:lvl1pPr algn="l" defTabSz="914400" rtl="0" eaLnBrk="1" latinLnBrk="0" hangingPunct="1">
        <a:lnSpc>
          <a:spcPct val="90000"/>
        </a:lnSpc>
        <a:spcBef>
          <a:spcPct val="0"/>
        </a:spcBef>
        <a:buNone/>
        <a:defRPr sz="4400" b="1" kern="1200">
          <a:solidFill>
            <a:schemeClr val="tx1"/>
          </a:solidFill>
          <a:latin typeface="MS PMincho"/>
          <a:ea typeface="MS PMincho"/>
          <a:cs typeface="MS PMincho"/>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p:bodyStyle>
    <p:otherStyle>
      <a:defPPr>
        <a:defRPr lang="en-US"/>
      </a:defPPr>
      <a:lvl1pPr marL="0" algn="l" defTabSz="914400" rtl="0" eaLnBrk="1" latinLnBrk="0" hangingPunct="1">
        <a:defRPr sz="1800" kern="1200">
          <a:solidFill>
            <a:schemeClr val="tx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1.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4.xml"/><Relationship Id="rId1" Type="http://schemas.openxmlformats.org/officeDocument/2006/relationships/tags" Target="../tags/tag6.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1.xml"/><Relationship Id="rId1" Type="http://schemas.openxmlformats.org/officeDocument/2006/relationships/tags" Target="../tags/tag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4.png"/><Relationship Id="rId2" Type="http://schemas.openxmlformats.org/officeDocument/2006/relationships/slideLayout" Target="../slideLayouts/slideLayout22.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9.xml"/><Relationship Id="rId1" Type="http://schemas.openxmlformats.org/officeDocument/2006/relationships/tags" Target="../tags/tag9.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tags" Target="../tags/tag10.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9.xml"/><Relationship Id="rId1" Type="http://schemas.openxmlformats.org/officeDocument/2006/relationships/tags" Target="../tags/tag1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1.png"/><Relationship Id="rId2" Type="http://schemas.openxmlformats.org/officeDocument/2006/relationships/slideLayout" Target="../slideLayouts/slideLayout22.xml"/><Relationship Id="rId1" Type="http://schemas.openxmlformats.org/officeDocument/2006/relationships/tags" Target="../tags/tag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4.xml"/><Relationship Id="rId1" Type="http://schemas.openxmlformats.org/officeDocument/2006/relationships/tags" Target="../tags/tag13.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6.emf"/><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tags" Target="../tags/tag3.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タイトル 1">
            <a:extLst>
              <a:ext uri="{FF2B5EF4-FFF2-40B4-BE49-F238E27FC236}">
                <a16:creationId xmlns:a16="http://schemas.microsoft.com/office/drawing/2014/main" id="{9178E8AF-4567-FE4A-9826-E289523E2014}"/>
              </a:ext>
            </a:extLst>
          </p:cNvPr>
          <p:cNvSpPr>
            <a:spLocks noGrp="1"/>
          </p:cNvSpPr>
          <p:nvPr>
            <p:ph type="ctrTitle"/>
          </p:nvPr>
        </p:nvSpPr>
        <p:spPr>
          <a:xfrm>
            <a:off x="1417638" y="990600"/>
            <a:ext cx="9144000" cy="742950"/>
          </a:xfrm>
          <a:solidFill>
            <a:schemeClr val="accent1"/>
          </a:solidFill>
          <a:ln>
            <a:solidFill>
              <a:schemeClr val="bg1"/>
            </a:solidFill>
            <a:miter lim="800000"/>
            <a:headEnd/>
            <a:tailEnd/>
          </a:ln>
        </p:spPr>
        <p:txBody>
          <a:bodyPr>
            <a:normAutofit/>
          </a:bodyPr>
          <a:lstStyle/>
          <a:p>
            <a:pPr eaLnBrk="1" hangingPunct="1"/>
            <a:r>
              <a:rPr lang="en-US" altLang="ja-JP" sz="4000" dirty="0">
                <a:solidFill>
                  <a:schemeClr val="bg1"/>
                </a:solidFill>
                <a:latin typeface="MS PGothic" panose="020B0600070205080204" pitchFamily="34" charset="-128"/>
                <a:ea typeface="MS PGothic" panose="020B0600070205080204" pitchFamily="34" charset="-128"/>
              </a:rPr>
              <a:t>RI</a:t>
            </a:r>
            <a:r>
              <a:rPr lang="ja-JP" altLang="en-US" sz="4000">
                <a:solidFill>
                  <a:schemeClr val="bg1"/>
                </a:solidFill>
                <a:latin typeface="MS PGothic" panose="020B0600070205080204" pitchFamily="34" charset="-128"/>
                <a:ea typeface="MS PGothic" panose="020B0600070205080204" pitchFamily="34" charset="-128"/>
              </a:rPr>
              <a:t>現況報告</a:t>
            </a:r>
          </a:p>
        </p:txBody>
      </p:sp>
      <p:sp>
        <p:nvSpPr>
          <p:cNvPr id="3" name="字幕 2">
            <a:extLst>
              <a:ext uri="{FF2B5EF4-FFF2-40B4-BE49-F238E27FC236}">
                <a16:creationId xmlns:a16="http://schemas.microsoft.com/office/drawing/2014/main" id="{15DE694E-F2BB-0E40-8EB4-79C5B0B346B3}"/>
              </a:ext>
            </a:extLst>
          </p:cNvPr>
          <p:cNvSpPr>
            <a:spLocks noGrp="1"/>
          </p:cNvSpPr>
          <p:nvPr>
            <p:ph type="subTitle" idx="1"/>
          </p:nvPr>
        </p:nvSpPr>
        <p:spPr>
          <a:xfrm>
            <a:off x="1417638" y="1733550"/>
            <a:ext cx="9144000" cy="3981450"/>
          </a:xfrm>
        </p:spPr>
        <p:txBody>
          <a:bodyPr rtlCol="0">
            <a:normAutofit fontScale="92500"/>
          </a:bodyPr>
          <a:lstStyle/>
          <a:p>
            <a:pPr algn="l" eaLnBrk="1" fontAlgn="auto" hangingPunct="1">
              <a:spcAft>
                <a:spcPts val="0"/>
              </a:spcAft>
              <a:defRPr/>
            </a:pPr>
            <a:r>
              <a:rPr lang="en-US" altLang="ja-JP" sz="3200" dirty="0">
                <a:latin typeface="MS PGothic" panose="020B0600070205080204" pitchFamily="34" charset="-128"/>
                <a:ea typeface="MS PGothic" panose="020B0600070205080204" pitchFamily="34" charset="-128"/>
              </a:rPr>
              <a:t>2021–22</a:t>
            </a:r>
            <a:r>
              <a:rPr lang="ja-JP" altLang="en-US" sz="3200">
                <a:latin typeface="MS PGothic" panose="020B0600070205080204" pitchFamily="34" charset="-128"/>
                <a:ea typeface="MS PGothic" panose="020B0600070205080204" pitchFamily="34" charset="-128"/>
              </a:rPr>
              <a:t>年度　第</a:t>
            </a:r>
            <a:r>
              <a:rPr lang="en-US" altLang="ja-JP" sz="3200" dirty="0">
                <a:latin typeface="MS PGothic" panose="020B0600070205080204" pitchFamily="34" charset="-128"/>
                <a:ea typeface="MS PGothic" panose="020B0600070205080204" pitchFamily="34" charset="-128"/>
              </a:rPr>
              <a:t>2830</a:t>
            </a:r>
            <a:r>
              <a:rPr lang="ja-JP" altLang="en-US" sz="3200">
                <a:latin typeface="MS PGothic" panose="020B0600070205080204" pitchFamily="34" charset="-128"/>
                <a:ea typeface="MS PGothic" panose="020B0600070205080204" pitchFamily="34" charset="-128"/>
              </a:rPr>
              <a:t>地区大会　　</a:t>
            </a:r>
            <a:endParaRPr lang="en-US" altLang="ja-JP" sz="3200" dirty="0">
              <a:latin typeface="MS PGothic" panose="020B0600070205080204" pitchFamily="34" charset="-128"/>
              <a:ea typeface="MS PGothic" panose="020B0600070205080204" pitchFamily="34" charset="-128"/>
            </a:endParaRPr>
          </a:p>
          <a:p>
            <a:pPr algn="l" eaLnBrk="1" fontAlgn="auto" hangingPunct="1">
              <a:spcAft>
                <a:spcPts val="0"/>
              </a:spcAft>
              <a:defRPr/>
            </a:pPr>
            <a:r>
              <a:rPr lang="ja-JP" altLang="en-US" sz="2000">
                <a:latin typeface="MS PGothic" panose="020B0600070205080204" pitchFamily="34" charset="-128"/>
                <a:ea typeface="MS PGothic" panose="020B0600070205080204" pitchFamily="34" charset="-128"/>
              </a:rPr>
              <a:t>国際ロータリー年次テーマ</a:t>
            </a:r>
            <a:endParaRPr lang="en-US" altLang="ja-JP" sz="2000" dirty="0">
              <a:latin typeface="MS PGothic" panose="020B0600070205080204" pitchFamily="34" charset="-128"/>
              <a:ea typeface="MS PGothic" panose="020B0600070205080204" pitchFamily="34" charset="-128"/>
            </a:endParaRPr>
          </a:p>
          <a:p>
            <a:pPr algn="l" eaLnBrk="1" fontAlgn="auto" hangingPunct="1">
              <a:spcAft>
                <a:spcPts val="0"/>
              </a:spcAft>
              <a:defRPr/>
            </a:pPr>
            <a:r>
              <a:rPr lang="ja-JP" altLang="en-US" sz="1800">
                <a:latin typeface="MS PGothic" panose="020B0600070205080204" pitchFamily="34" charset="-128"/>
                <a:ea typeface="MS PGothic" panose="020B0600070205080204" pitchFamily="34" charset="-128"/>
              </a:rPr>
              <a:t>　　　</a:t>
            </a:r>
            <a:endParaRPr lang="en-US" altLang="ja-JP" sz="4400" dirty="0">
              <a:latin typeface="MS PGothic" panose="020B0600070205080204" pitchFamily="34" charset="-128"/>
              <a:ea typeface="MS PGothic" panose="020B0600070205080204" pitchFamily="34" charset="-128"/>
            </a:endParaRPr>
          </a:p>
          <a:p>
            <a:pPr algn="l" eaLnBrk="1" fontAlgn="auto" hangingPunct="1">
              <a:spcAft>
                <a:spcPts val="0"/>
              </a:spcAft>
              <a:defRPr/>
            </a:pPr>
            <a:endParaRPr lang="en-US" altLang="ja-JP" sz="4400" dirty="0">
              <a:latin typeface="MS PGothic" panose="020B0600070205080204" pitchFamily="34" charset="-128"/>
              <a:ea typeface="MS PGothic" panose="020B0600070205080204" pitchFamily="34" charset="-128"/>
            </a:endParaRPr>
          </a:p>
          <a:p>
            <a:pPr algn="l" eaLnBrk="1" fontAlgn="auto" hangingPunct="1">
              <a:spcAft>
                <a:spcPts val="0"/>
              </a:spcAft>
              <a:defRPr/>
            </a:pPr>
            <a:r>
              <a:rPr lang="ja-JP" altLang="en-US" sz="2800">
                <a:latin typeface="MS PGothic" panose="020B0600070205080204" pitchFamily="34" charset="-128"/>
                <a:ea typeface="MS PGothic" panose="020B0600070205080204" pitchFamily="34" charset="-128"/>
              </a:rPr>
              <a:t>　　　　　　　　　　　　　　　　　　　　　　　　　　　　　</a:t>
            </a:r>
            <a:endParaRPr lang="en-US" altLang="ja-JP" sz="2800" dirty="0">
              <a:latin typeface="MS PGothic" panose="020B0600070205080204" pitchFamily="34" charset="-128"/>
              <a:ea typeface="MS PGothic" panose="020B0600070205080204" pitchFamily="34" charset="-128"/>
            </a:endParaRPr>
          </a:p>
          <a:p>
            <a:pPr algn="l" eaLnBrk="1" fontAlgn="auto" hangingPunct="1">
              <a:spcAft>
                <a:spcPts val="0"/>
              </a:spcAft>
              <a:defRPr/>
            </a:pPr>
            <a:r>
              <a:rPr lang="ja-JP" altLang="en-US" sz="2800">
                <a:latin typeface="MS PGothic" panose="020B0600070205080204" pitchFamily="34" charset="-128"/>
                <a:ea typeface="MS PGothic" panose="020B0600070205080204" pitchFamily="34" charset="-128"/>
              </a:rPr>
              <a:t>　</a:t>
            </a:r>
            <a:endParaRPr lang="en-US" altLang="ja-JP" sz="2800" dirty="0">
              <a:latin typeface="MS PGothic" panose="020B0600070205080204" pitchFamily="34" charset="-128"/>
              <a:ea typeface="MS PGothic" panose="020B0600070205080204" pitchFamily="34" charset="-128"/>
            </a:endParaRPr>
          </a:p>
          <a:p>
            <a:pPr algn="l" eaLnBrk="1" fontAlgn="auto" hangingPunct="1">
              <a:spcAft>
                <a:spcPts val="0"/>
              </a:spcAft>
              <a:defRPr/>
            </a:pPr>
            <a:r>
              <a:rPr lang="ja-JP" altLang="en-US" sz="2800">
                <a:latin typeface="MS PGothic" panose="020B0600070205080204" pitchFamily="34" charset="-128"/>
                <a:ea typeface="MS PGothic" panose="020B0600070205080204" pitchFamily="34" charset="-128"/>
              </a:rPr>
              <a:t>　　　　　　　　　　　第２５１０地区</a:t>
            </a:r>
            <a:r>
              <a:rPr lang="en-US" altLang="ja-JP" sz="2800" dirty="0">
                <a:latin typeface="MS PGothic" panose="020B0600070205080204" pitchFamily="34" charset="-128"/>
                <a:ea typeface="MS PGothic" panose="020B0600070205080204" pitchFamily="34" charset="-128"/>
              </a:rPr>
              <a:t>PDG</a:t>
            </a:r>
            <a:r>
              <a:rPr lang="ja-JP" altLang="en-US" sz="2800">
                <a:latin typeface="MS PGothic" panose="020B0600070205080204" pitchFamily="34" charset="-128"/>
                <a:ea typeface="MS PGothic" panose="020B0600070205080204" pitchFamily="34" charset="-128"/>
              </a:rPr>
              <a:t>　羽部　大仁（札幌幌南</a:t>
            </a:r>
            <a:r>
              <a:rPr lang="en-US" altLang="ja-JP" sz="2800" dirty="0">
                <a:latin typeface="MS PGothic" panose="020B0600070205080204" pitchFamily="34" charset="-128"/>
                <a:ea typeface="MS PGothic" panose="020B0600070205080204" pitchFamily="34" charset="-128"/>
              </a:rPr>
              <a:t>RC)</a:t>
            </a:r>
          </a:p>
          <a:p>
            <a:pPr algn="l" eaLnBrk="1" fontAlgn="auto" hangingPunct="1">
              <a:spcAft>
                <a:spcPts val="0"/>
              </a:spcAft>
              <a:defRPr/>
            </a:pPr>
            <a:r>
              <a:rPr lang="ja-JP" altLang="en-US" sz="2800">
                <a:latin typeface="MS PGothic" panose="020B0600070205080204" pitchFamily="34" charset="-128"/>
                <a:ea typeface="MS PGothic" panose="020B0600070205080204" pitchFamily="34" charset="-128"/>
              </a:rPr>
              <a:t>　</a:t>
            </a:r>
            <a:r>
              <a:rPr lang="en-US" altLang="ja-JP" sz="2800" dirty="0">
                <a:latin typeface="MS PGothic" panose="020B0600070205080204" pitchFamily="34" charset="-128"/>
                <a:ea typeface="MS PGothic" panose="020B0600070205080204" pitchFamily="34" charset="-128"/>
              </a:rPr>
              <a:t>                              </a:t>
            </a:r>
            <a:r>
              <a:rPr lang="ja-JP" altLang="en-US" sz="2800">
                <a:latin typeface="MS PGothic" panose="020B0600070205080204" pitchFamily="34" charset="-128"/>
                <a:ea typeface="MS PGothic" panose="020B0600070205080204" pitchFamily="34" charset="-128"/>
              </a:rPr>
              <a:t>　　　</a:t>
            </a:r>
            <a:r>
              <a:rPr lang="en-US" altLang="ja-JP" sz="2800" dirty="0">
                <a:latin typeface="MS PGothic" panose="020B0600070205080204" pitchFamily="34" charset="-128"/>
                <a:ea typeface="MS PGothic" panose="020B0600070205080204" pitchFamily="34" charset="-128"/>
              </a:rPr>
              <a:t> 2021/10/16</a:t>
            </a:r>
            <a:r>
              <a:rPr lang="ja-JP" altLang="en-US" sz="2800">
                <a:latin typeface="MS PGothic" panose="020B0600070205080204" pitchFamily="34" charset="-128"/>
                <a:ea typeface="MS PGothic" panose="020B0600070205080204" pitchFamily="34" charset="-128"/>
              </a:rPr>
              <a:t>・</a:t>
            </a:r>
            <a:r>
              <a:rPr lang="en-US" altLang="ja-JP" sz="2800" dirty="0">
                <a:latin typeface="MS PGothic" panose="020B0600070205080204" pitchFamily="34" charset="-128"/>
                <a:ea typeface="MS PGothic" panose="020B0600070205080204" pitchFamily="34" charset="-128"/>
              </a:rPr>
              <a:t>17 </a:t>
            </a:r>
          </a:p>
        </p:txBody>
      </p:sp>
      <p:pic>
        <p:nvPicPr>
          <p:cNvPr id="13315" name="図 4" descr="ロゴ が含まれている画像&#10;&#10;自動的に生成された説明">
            <a:extLst>
              <a:ext uri="{FF2B5EF4-FFF2-40B4-BE49-F238E27FC236}">
                <a16:creationId xmlns:a16="http://schemas.microsoft.com/office/drawing/2014/main" id="{8EA2DF78-08A3-FC4D-AA76-CA5D9E2C5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638" y="2181225"/>
            <a:ext cx="868045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4034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6"/>
          </p:nvPr>
        </p:nvSpPr>
        <p:spPr/>
        <p:txBody>
          <a:bodyPr/>
          <a:lstStyle/>
          <a:p>
            <a:pPr algn="ctr" rtl="0"/>
            <a:r>
              <a:rPr lang="ja" b="0" i="0" u="none" baseline="0">
                <a:latin typeface="Arial" panose="020B0604020202020204" pitchFamily="34" charset="0"/>
                <a:ea typeface="MS PGothic" panose="020B0600070205080204" pitchFamily="34" charset="-128"/>
                <a:cs typeface="Arial" panose="020B0604020202020204" pitchFamily="34" charset="0"/>
              </a:rPr>
              <a:t> 現在 </a:t>
            </a:r>
          </a:p>
        </p:txBody>
      </p:sp>
      <p:sp>
        <p:nvSpPr>
          <p:cNvPr id="12" name="Text Placeholder 11"/>
          <p:cNvSpPr>
            <a:spLocks noGrp="1"/>
          </p:cNvSpPr>
          <p:nvPr>
            <p:ph type="body" sz="quarter" idx="14"/>
          </p:nvPr>
        </p:nvSpPr>
        <p:spPr>
          <a:xfrm>
            <a:off x="349250" y="115570"/>
            <a:ext cx="4978400" cy="1135062"/>
          </a:xfrm>
        </p:spPr>
        <p:txBody>
          <a:bodyPr/>
          <a:lstStyle/>
          <a:p>
            <a:pPr algn="ctr" rtl="0"/>
            <a:r>
              <a:rPr lang="ja" b="1" i="0" u="none" baseline="0">
                <a:latin typeface="Arial" panose="020B0604020202020204" pitchFamily="34" charset="0"/>
                <a:ea typeface="MS PGothic" panose="020B0600070205080204" pitchFamily="34" charset="-128"/>
                <a:cs typeface="Arial" panose="020B0604020202020204" pitchFamily="34" charset="0"/>
              </a:rPr>
              <a:t>ロータリー</a:t>
            </a:r>
            <a:endParaRPr lang="ja" dirty="0">
              <a:latin typeface="Arial" panose="020B0604020202020204" pitchFamily="34" charset="0"/>
              <a:ea typeface="MS PGothic" panose="020B0600070205080204" pitchFamily="34" charset="-128"/>
              <a:cs typeface="Arial" panose="020B0604020202020204" pitchFamily="34" charset="0"/>
            </a:endParaRPr>
          </a:p>
        </p:txBody>
      </p:sp>
      <p:sp>
        <p:nvSpPr>
          <p:cNvPr id="5" name="Slide Number Placeholder 4"/>
          <p:cNvSpPr>
            <a:spLocks noGrp="1"/>
          </p:cNvSpPr>
          <p:nvPr>
            <p:ph type="sldNum" sz="quarter" idx="12"/>
          </p:nvPr>
        </p:nvSpPr>
        <p:spPr/>
        <p:txBody>
          <a:bodyPr/>
          <a:lstStyle/>
          <a:p>
            <a:pPr algn="r" rtl="0"/>
            <a:fld id="{97A94E25-127B-4C48-AF96-44BA7B823777}" type="slidenum">
              <a:rPr>
                <a:latin typeface="Arial" panose="020B0604020202020204" pitchFamily="34" charset="0"/>
                <a:ea typeface="MS PGothic" panose="020B0600070205080204" pitchFamily="34" charset="-128"/>
                <a:cs typeface="Arial" panose="020B0604020202020204" pitchFamily="34" charset="0"/>
              </a:rPr>
              <a:pPr algn="r" rtl="0"/>
              <a:t>10</a:t>
            </a:fld>
            <a:endParaRPr lang="ja" dirty="0">
              <a:latin typeface="Arial" panose="020B0604020202020204" pitchFamily="34" charset="0"/>
              <a:ea typeface="MS PGothic" panose="020B0600070205080204" pitchFamily="34" charset="-128"/>
              <a:cs typeface="Arial" panose="020B0604020202020204" pitchFamily="34" charset="0"/>
            </a:endParaRPr>
          </a:p>
        </p:txBody>
      </p:sp>
      <p:sp>
        <p:nvSpPr>
          <p:cNvPr id="21" name="Subtitle 9"/>
          <p:cNvSpPr txBox="1">
            <a:spLocks/>
          </p:cNvSpPr>
          <p:nvPr/>
        </p:nvSpPr>
        <p:spPr>
          <a:xfrm>
            <a:off x="-425173" y="1428800"/>
            <a:ext cx="6408720" cy="231829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S PMincho"/>
                <a:ea typeface="MS PMincho"/>
                <a:cs typeface="MS PMincho"/>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S PMincho"/>
                <a:ea typeface="MS PMincho"/>
                <a:cs typeface="MS PMincho"/>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S PMincho"/>
                <a:ea typeface="MS PMincho"/>
                <a:cs typeface="MS PMincho"/>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9pPr>
          </a:lstStyle>
          <a:p>
            <a:pPr algn="ctr" rtl="0"/>
            <a:r>
              <a:rPr lang="ja" sz="6000" b="0" i="0" u="none" baseline="0">
                <a:latin typeface="Arial" panose="020B0604020202020204" pitchFamily="34" charset="0"/>
                <a:ea typeface="MS PGothic" panose="020B0600070205080204" pitchFamily="34" charset="-128"/>
                <a:cs typeface="Arial" panose="020B0604020202020204" pitchFamily="34" charset="0"/>
              </a:rPr>
              <a:t>1,177,137</a:t>
            </a:r>
            <a:endParaRPr lang="ja" sz="7200" dirty="0">
              <a:latin typeface="Arial" panose="020B0604020202020204" pitchFamily="34" charset="0"/>
              <a:ea typeface="MS PGothic" panose="020B0600070205080204" pitchFamily="34" charset="-128"/>
              <a:cs typeface="Arial" panose="020B0604020202020204" pitchFamily="34" charset="0"/>
            </a:endParaRPr>
          </a:p>
          <a:p>
            <a:pPr algn="ctr" rtl="0"/>
            <a:r>
              <a:rPr lang="ja" sz="2800" b="0" i="0" u="none" baseline="0">
                <a:latin typeface="Arial" panose="020B0604020202020204" pitchFamily="34" charset="0"/>
                <a:ea typeface="MS PGothic" panose="020B0600070205080204" pitchFamily="34" charset="-128"/>
                <a:cs typeface="Arial" panose="020B0604020202020204" pitchFamily="34" charset="0"/>
              </a:rPr>
              <a:t>2020年7月1日から</a:t>
            </a:r>
            <a:r>
              <a:rPr lang="ja" sz="2800" b="1" i="0" u="none" baseline="0">
                <a:latin typeface="Arial" panose="020B0604020202020204" pitchFamily="34" charset="0"/>
                <a:ea typeface="MS PGothic" panose="020B0600070205080204" pitchFamily="34" charset="-128"/>
                <a:cs typeface="Arial" panose="020B0604020202020204" pitchFamily="34" charset="0"/>
              </a:rPr>
              <a:t>2,247人増</a:t>
            </a:r>
            <a:br>
              <a:rPr lang="ja" sz="2800">
                <a:latin typeface="Arial" panose="020B0604020202020204" pitchFamily="34" charset="0"/>
                <a:ea typeface="MS PGothic" panose="020B0600070205080204" pitchFamily="34" charset="-128"/>
                <a:cs typeface="Arial" panose="020B0604020202020204" pitchFamily="34" charset="0"/>
              </a:rPr>
            </a:br>
            <a:r>
              <a:rPr lang="ja" sz="2800" b="0" i="0" u="none" baseline="0">
                <a:solidFill>
                  <a:srgbClr val="F7A81B"/>
                </a:solidFill>
                <a:latin typeface="Arial" panose="020B0604020202020204" pitchFamily="34" charset="0"/>
                <a:ea typeface="MS PGothic" panose="020B0600070205080204" pitchFamily="34" charset="-128"/>
                <a:cs typeface="Arial" panose="020B0604020202020204" pitchFamily="34" charset="0"/>
              </a:rPr>
              <a:t>2020年1月1日から</a:t>
            </a:r>
            <a:r>
              <a:rPr lang="ja" sz="2800" b="1" i="0" u="none" baseline="0">
                <a:solidFill>
                  <a:srgbClr val="F7A81B"/>
                </a:solidFill>
                <a:latin typeface="Arial" panose="020B0604020202020204" pitchFamily="34" charset="0"/>
                <a:ea typeface="MS PGothic" panose="020B0600070205080204" pitchFamily="34" charset="-128"/>
                <a:cs typeface="Arial" panose="020B0604020202020204" pitchFamily="34" charset="0"/>
              </a:rPr>
              <a:t>23,278 人減</a:t>
            </a:r>
          </a:p>
        </p:txBody>
      </p:sp>
      <p:sp>
        <p:nvSpPr>
          <p:cNvPr id="30" name="Subtitle 9"/>
          <p:cNvSpPr txBox="1">
            <a:spLocks/>
          </p:cNvSpPr>
          <p:nvPr/>
        </p:nvSpPr>
        <p:spPr>
          <a:xfrm>
            <a:off x="193741" y="3697061"/>
            <a:ext cx="5708518" cy="8454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S PMincho"/>
                <a:ea typeface="MS PMincho"/>
                <a:cs typeface="MS PMincho"/>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S PMincho"/>
                <a:ea typeface="MS PMincho"/>
                <a:cs typeface="MS PMincho"/>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S PMincho"/>
                <a:ea typeface="MS PMincho"/>
                <a:cs typeface="MS PMincho"/>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9pPr>
          </a:lstStyle>
          <a:p>
            <a:pPr algn="ctr" rtl="0"/>
            <a:r>
              <a:rPr lang="ja" sz="6000" b="0" i="0" u="none" baseline="0">
                <a:latin typeface="Arial" panose="020B0604020202020204" pitchFamily="34" charset="0"/>
                <a:ea typeface="MS PGothic" panose="020B0600070205080204" pitchFamily="34" charset="-128"/>
                <a:cs typeface="Arial" panose="020B0604020202020204" pitchFamily="34" charset="0"/>
              </a:rPr>
              <a:t>36,400</a:t>
            </a:r>
            <a:endParaRPr lang="ja" sz="4000" dirty="0">
              <a:latin typeface="Arial" panose="020B0604020202020204" pitchFamily="34" charset="0"/>
              <a:ea typeface="MS PGothic" panose="020B0600070205080204" pitchFamily="34" charset="-128"/>
              <a:cs typeface="Arial" panose="020B0604020202020204" pitchFamily="34" charset="0"/>
            </a:endParaRPr>
          </a:p>
          <a:p>
            <a:pPr algn="ctr" rtl="0"/>
            <a:r>
              <a:rPr lang="ja" sz="2800" b="0" i="0" u="none" baseline="0">
                <a:latin typeface="Arial" panose="020B0604020202020204" pitchFamily="34" charset="0"/>
                <a:ea typeface="MS PGothic" panose="020B0600070205080204" pitchFamily="34" charset="-128"/>
                <a:cs typeface="Arial" panose="020B0604020202020204" pitchFamily="34" charset="0"/>
              </a:rPr>
              <a:t>2020年7月1日から</a:t>
            </a:r>
            <a:r>
              <a:rPr lang="ja" sz="2800" b="1" i="0" u="none" baseline="0">
                <a:latin typeface="Arial" panose="020B0604020202020204" pitchFamily="34" charset="0"/>
                <a:ea typeface="MS PGothic" panose="020B0600070205080204" pitchFamily="34" charset="-128"/>
                <a:cs typeface="Arial" panose="020B0604020202020204" pitchFamily="34" charset="0"/>
              </a:rPr>
              <a:t>241クラブ増</a:t>
            </a:r>
          </a:p>
        </p:txBody>
      </p:sp>
      <p:sp>
        <p:nvSpPr>
          <p:cNvPr id="31" name="Subtitle 9"/>
          <p:cNvSpPr txBox="1">
            <a:spLocks/>
          </p:cNvSpPr>
          <p:nvPr/>
        </p:nvSpPr>
        <p:spPr>
          <a:xfrm>
            <a:off x="1237559" y="5621208"/>
            <a:ext cx="4019021" cy="9570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S PMincho"/>
                <a:ea typeface="MS PMincho"/>
                <a:cs typeface="MS PMincho"/>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S PMincho"/>
                <a:ea typeface="MS PMincho"/>
                <a:cs typeface="MS PMincho"/>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S PMincho"/>
                <a:ea typeface="MS PMincho"/>
                <a:cs typeface="MS PMincho"/>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9pPr>
          </a:lstStyle>
          <a:p>
            <a:pPr algn="ctr" rtl="0"/>
            <a:r>
              <a:rPr lang="ja" sz="6000" b="0" i="0" u="none" baseline="0">
                <a:latin typeface="Arial" panose="020B0604020202020204" pitchFamily="34" charset="0"/>
                <a:ea typeface="MS PGothic" panose="020B0600070205080204" pitchFamily="34" charset="-128"/>
                <a:cs typeface="Arial" panose="020B0604020202020204" pitchFamily="34" charset="0"/>
              </a:rPr>
              <a:t>24％</a:t>
            </a:r>
          </a:p>
        </p:txBody>
      </p:sp>
      <p:sp>
        <p:nvSpPr>
          <p:cNvPr id="33" name="Subtitle 9"/>
          <p:cNvSpPr txBox="1">
            <a:spLocks/>
          </p:cNvSpPr>
          <p:nvPr/>
        </p:nvSpPr>
        <p:spPr>
          <a:xfrm>
            <a:off x="6640263" y="1611879"/>
            <a:ext cx="5262466" cy="25321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S PMincho"/>
                <a:ea typeface="MS PMincho"/>
                <a:cs typeface="MS PMincho"/>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S PMincho"/>
                <a:ea typeface="MS PMincho"/>
                <a:cs typeface="MS PMincho"/>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S PMincho"/>
                <a:ea typeface="MS PMincho"/>
                <a:cs typeface="MS PMincho"/>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9pPr>
          </a:lstStyle>
          <a:p>
            <a:pPr algn="ctr" rtl="0"/>
            <a:r>
              <a:rPr lang="ja" sz="6000" b="0" i="0" u="none" baseline="0" dirty="0">
                <a:latin typeface="Arial" panose="020B0604020202020204" pitchFamily="34" charset="0"/>
                <a:ea typeface="MS PGothic" panose="020B0600070205080204" pitchFamily="34" charset="-128"/>
                <a:cs typeface="Arial" panose="020B0604020202020204" pitchFamily="34" charset="0"/>
              </a:rPr>
              <a:t>214,614 </a:t>
            </a:r>
            <a:endParaRPr lang="ja" sz="6000" dirty="0">
              <a:latin typeface="Arial" panose="020B0604020202020204" pitchFamily="34" charset="0"/>
              <a:ea typeface="MS PGothic" panose="020B0600070205080204" pitchFamily="34" charset="-128"/>
              <a:cs typeface="Arial" panose="020B0604020202020204" pitchFamily="34" charset="0"/>
            </a:endParaRPr>
          </a:p>
          <a:p>
            <a:pPr algn="ctr" rtl="0"/>
            <a:r>
              <a:rPr lang="ja" sz="2800" b="0" i="0" u="none" baseline="0" dirty="0">
                <a:latin typeface="Arial" panose="020B0604020202020204" pitchFamily="34" charset="0"/>
                <a:ea typeface="MS PGothic" panose="020B0600070205080204" pitchFamily="34" charset="-128"/>
                <a:cs typeface="Arial" panose="020B0604020202020204" pitchFamily="34" charset="0"/>
              </a:rPr>
              <a:t>20</a:t>
            </a:r>
            <a:r>
              <a:rPr lang="en-US" altLang="ja" sz="2800">
                <a:latin typeface="Arial" panose="020B0604020202020204" pitchFamily="34" charset="0"/>
                <a:ea typeface="MS PGothic" panose="020B0600070205080204" pitchFamily="34" charset="-128"/>
                <a:cs typeface="Arial" panose="020B0604020202020204" pitchFamily="34" charset="0"/>
              </a:rPr>
              <a:t>20</a:t>
            </a:r>
            <a:r>
              <a:rPr lang="ja" sz="2800" b="0" i="0" u="none" baseline="0">
                <a:latin typeface="Arial" panose="020B0604020202020204" pitchFamily="34" charset="0"/>
                <a:ea typeface="MS PGothic" panose="020B0600070205080204" pitchFamily="34" charset="-128"/>
                <a:cs typeface="Arial" panose="020B0604020202020204" pitchFamily="34" charset="0"/>
              </a:rPr>
              <a:t>年</a:t>
            </a:r>
            <a:r>
              <a:rPr lang="ja" sz="2800" b="0" i="0" u="none" baseline="0" dirty="0">
                <a:latin typeface="Arial" panose="020B0604020202020204" pitchFamily="34" charset="0"/>
                <a:ea typeface="MS PGothic" panose="020B0600070205080204" pitchFamily="34" charset="-128"/>
                <a:cs typeface="Arial" panose="020B0604020202020204" pitchFamily="34" charset="0"/>
              </a:rPr>
              <a:t>7月1日から</a:t>
            </a:r>
            <a:r>
              <a:rPr lang="ja" sz="2800" b="1" i="0" u="none" baseline="0" dirty="0">
                <a:latin typeface="Arial" panose="020B0604020202020204" pitchFamily="34" charset="0"/>
                <a:ea typeface="MS PGothic" panose="020B0600070205080204" pitchFamily="34" charset="-128"/>
                <a:cs typeface="Arial" panose="020B0604020202020204" pitchFamily="34" charset="0"/>
              </a:rPr>
              <a:t>11,876人増</a:t>
            </a:r>
          </a:p>
          <a:p>
            <a:pPr algn="ctr" rtl="0"/>
            <a:r>
              <a:rPr lang="ja" sz="2800" b="0" i="0" u="none" baseline="0" dirty="0">
                <a:latin typeface="Arial" panose="020B0604020202020204" pitchFamily="34" charset="0"/>
                <a:ea typeface="MS PGothic" panose="020B0600070205080204" pitchFamily="34" charset="-128"/>
                <a:cs typeface="Arial" panose="020B0604020202020204" pitchFamily="34" charset="0"/>
              </a:rPr>
              <a:t>2020年1月1日から</a:t>
            </a:r>
            <a:r>
              <a:rPr lang="ja" sz="2800" b="1" i="0" u="none" baseline="0" dirty="0">
                <a:solidFill>
                  <a:srgbClr val="01B4E7"/>
                </a:solidFill>
                <a:latin typeface="Arial" panose="020B0604020202020204" pitchFamily="34" charset="0"/>
                <a:ea typeface="MS PGothic" panose="020B0600070205080204" pitchFamily="34" charset="-128"/>
                <a:cs typeface="Arial" panose="020B0604020202020204" pitchFamily="34" charset="0"/>
              </a:rPr>
              <a:t>14,230人増</a:t>
            </a:r>
          </a:p>
        </p:txBody>
      </p:sp>
      <p:sp>
        <p:nvSpPr>
          <p:cNvPr id="34" name="Subtitle 9"/>
          <p:cNvSpPr txBox="1">
            <a:spLocks/>
          </p:cNvSpPr>
          <p:nvPr/>
        </p:nvSpPr>
        <p:spPr>
          <a:xfrm>
            <a:off x="6796398" y="3784328"/>
            <a:ext cx="5106433" cy="27925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S PMincho"/>
                <a:ea typeface="MS PMincho"/>
                <a:cs typeface="MS PMincho"/>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S PMincho"/>
                <a:ea typeface="MS PMincho"/>
                <a:cs typeface="MS PMincho"/>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S PMincho"/>
                <a:ea typeface="MS PMincho"/>
                <a:cs typeface="MS PMincho"/>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9pPr>
          </a:lstStyle>
          <a:p>
            <a:pPr algn="ctr" rtl="0"/>
            <a:r>
              <a:rPr lang="ja" sz="6000" b="0" i="0" u="none" baseline="0" dirty="0">
                <a:latin typeface="Arial" panose="020B0604020202020204" pitchFamily="34" charset="0"/>
                <a:ea typeface="MS PGothic" panose="020B0600070205080204" pitchFamily="34" charset="-128"/>
                <a:cs typeface="Arial" panose="020B0604020202020204" pitchFamily="34" charset="0"/>
              </a:rPr>
              <a:t>11,223</a:t>
            </a:r>
            <a:endParaRPr lang="ja" sz="6000" dirty="0">
              <a:latin typeface="Arial" panose="020B0604020202020204" pitchFamily="34" charset="0"/>
              <a:ea typeface="MS PGothic" panose="020B0600070205080204" pitchFamily="34" charset="-128"/>
              <a:cs typeface="Arial" panose="020B0604020202020204" pitchFamily="34" charset="0"/>
            </a:endParaRPr>
          </a:p>
          <a:p>
            <a:pPr algn="ctr" rtl="0"/>
            <a:r>
              <a:rPr lang="ja" sz="2800" b="0" i="0" u="none" baseline="0" dirty="0">
                <a:latin typeface="Arial" panose="020B0604020202020204" pitchFamily="34" charset="0"/>
                <a:ea typeface="MS PGothic" panose="020B0600070205080204" pitchFamily="34" charset="-128"/>
                <a:cs typeface="Arial" panose="020B0604020202020204" pitchFamily="34" charset="0"/>
              </a:rPr>
              <a:t>2020年7月1日から</a:t>
            </a:r>
            <a:r>
              <a:rPr lang="ja" sz="2800" b="1" i="0" u="none" baseline="0" dirty="0">
                <a:latin typeface="Arial" panose="020B0604020202020204" pitchFamily="34" charset="0"/>
                <a:ea typeface="MS PGothic" panose="020B0600070205080204" pitchFamily="34" charset="-128"/>
                <a:cs typeface="Arial" panose="020B0604020202020204" pitchFamily="34" charset="0"/>
              </a:rPr>
              <a:t>631クラブ増</a:t>
            </a:r>
          </a:p>
        </p:txBody>
      </p:sp>
      <p:sp>
        <p:nvSpPr>
          <p:cNvPr id="35" name="Subtitle 9"/>
          <p:cNvSpPr txBox="1">
            <a:spLocks/>
          </p:cNvSpPr>
          <p:nvPr/>
        </p:nvSpPr>
        <p:spPr>
          <a:xfrm>
            <a:off x="7085145" y="5668507"/>
            <a:ext cx="4019021" cy="6205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S PMincho"/>
                <a:ea typeface="MS PMincho"/>
                <a:cs typeface="MS PMincho"/>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S PMincho"/>
                <a:ea typeface="MS PMincho"/>
                <a:cs typeface="MS PMincho"/>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S PMincho"/>
                <a:ea typeface="MS PMincho"/>
                <a:cs typeface="MS PMincho"/>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9pPr>
          </a:lstStyle>
          <a:p>
            <a:pPr algn="ctr" rtl="0"/>
            <a:r>
              <a:rPr lang="ja" sz="6000" b="0" i="0" u="none" baseline="0">
                <a:latin typeface="Arial" panose="020B0604020202020204" pitchFamily="34" charset="0"/>
                <a:ea typeface="MS PGothic" panose="020B0600070205080204" pitchFamily="34" charset="-128"/>
                <a:cs typeface="Arial" panose="020B0604020202020204" pitchFamily="34" charset="0"/>
              </a:rPr>
              <a:t>51％</a:t>
            </a:r>
            <a:endParaRPr lang="ja" sz="6000" dirty="0">
              <a:latin typeface="Arial" panose="020B0604020202020204" pitchFamily="34" charset="0"/>
              <a:ea typeface="MS PGothic" panose="020B0600070205080204" pitchFamily="34" charset="-128"/>
              <a:cs typeface="Arial" panose="020B0604020202020204" pitchFamily="34" charset="0"/>
            </a:endParaRPr>
          </a:p>
        </p:txBody>
      </p:sp>
      <p:sp>
        <p:nvSpPr>
          <p:cNvPr id="36" name="Text Placeholder 11"/>
          <p:cNvSpPr txBox="1">
            <a:spLocks/>
          </p:cNvSpPr>
          <p:nvPr/>
        </p:nvSpPr>
        <p:spPr>
          <a:xfrm>
            <a:off x="6782296" y="87228"/>
            <a:ext cx="4978400"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cap="all" baseline="0">
                <a:solidFill>
                  <a:schemeClr val="bg1"/>
                </a:solidFill>
                <a:latin typeface="MS PMincho"/>
                <a:ea typeface="MS PMincho"/>
                <a:cs typeface="MS PMincho"/>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algn="ctr" rtl="0"/>
            <a:r>
              <a:rPr lang="ja" b="1" i="0" u="none" baseline="0">
                <a:latin typeface="Arial" panose="020B0604020202020204" pitchFamily="34" charset="0"/>
                <a:ea typeface="MS PGothic" panose="020B0600070205080204" pitchFamily="34" charset="-128"/>
                <a:cs typeface="Arial" panose="020B0604020202020204" pitchFamily="34" charset="0"/>
              </a:rPr>
              <a:t>ローターアクト</a:t>
            </a:r>
            <a:endParaRPr lang="ja" dirty="0">
              <a:latin typeface="Arial" panose="020B0604020202020204" pitchFamily="34" charset="0"/>
              <a:ea typeface="MS PGothic" panose="020B0600070205080204" pitchFamily="34" charset="-128"/>
              <a:cs typeface="Arial" panose="020B0604020202020204" pitchFamily="34" charset="0"/>
            </a:endParaRPr>
          </a:p>
        </p:txBody>
      </p:sp>
      <p:sp>
        <p:nvSpPr>
          <p:cNvPr id="37" name="Rounded Rectangle 36"/>
          <p:cNvSpPr/>
          <p:nvPr/>
        </p:nvSpPr>
        <p:spPr>
          <a:xfrm>
            <a:off x="5100901" y="1740911"/>
            <a:ext cx="2018242" cy="688864"/>
          </a:xfrm>
          <a:prstGeom prst="roundRect">
            <a:avLst/>
          </a:prstGeom>
          <a:solidFill>
            <a:srgbClr val="F7A81B"/>
          </a:solidFill>
        </p:spPr>
        <p:style>
          <a:lnRef idx="0">
            <a:schemeClr val="accent6"/>
          </a:lnRef>
          <a:fillRef idx="3">
            <a:schemeClr val="accent6"/>
          </a:fillRef>
          <a:effectRef idx="3">
            <a:schemeClr val="accent6"/>
          </a:effectRef>
          <a:fontRef idx="minor">
            <a:schemeClr val="lt1"/>
          </a:fontRef>
        </p:style>
        <p:txBody>
          <a:bodyPr rtlCol="0" anchor="ctr"/>
          <a:lstStyle/>
          <a:p>
            <a:pPr algn="ctr" rtl="0"/>
            <a:endParaRPr lang="ja">
              <a:latin typeface="Arial" panose="020B0604020202020204" pitchFamily="34" charset="0"/>
              <a:ea typeface="MS PGothic" panose="020B0600070205080204" pitchFamily="34" charset="-128"/>
              <a:cs typeface="Arial" panose="020B0604020202020204" pitchFamily="34" charset="0"/>
            </a:endParaRPr>
          </a:p>
        </p:txBody>
      </p:sp>
      <p:sp>
        <p:nvSpPr>
          <p:cNvPr id="10" name="Subtitle 9"/>
          <p:cNvSpPr>
            <a:spLocks noGrp="1"/>
          </p:cNvSpPr>
          <p:nvPr>
            <p:ph type="subTitle" idx="1"/>
          </p:nvPr>
        </p:nvSpPr>
        <p:spPr>
          <a:xfrm>
            <a:off x="5100901" y="1908958"/>
            <a:ext cx="2018242" cy="845468"/>
          </a:xfrm>
        </p:spPr>
        <p:txBody>
          <a:bodyPr/>
          <a:lstStyle/>
          <a:p>
            <a:pPr algn="ctr" rtl="0"/>
            <a:r>
              <a:rPr lang="ja" b="0" i="0" u="none" baseline="0">
                <a:solidFill>
                  <a:srgbClr val="505C5D"/>
                </a:solidFill>
                <a:latin typeface="Arial" panose="020B0604020202020204" pitchFamily="34" charset="0"/>
                <a:ea typeface="MS PGothic" panose="020B0600070205080204" pitchFamily="34" charset="-128"/>
                <a:cs typeface="Arial" panose="020B0604020202020204" pitchFamily="34" charset="0"/>
              </a:rPr>
              <a:t>会員</a:t>
            </a:r>
          </a:p>
        </p:txBody>
      </p:sp>
      <p:sp>
        <p:nvSpPr>
          <p:cNvPr id="40" name="Rounded Rectangle 39"/>
          <p:cNvSpPr/>
          <p:nvPr/>
        </p:nvSpPr>
        <p:spPr>
          <a:xfrm>
            <a:off x="5157754" y="3709545"/>
            <a:ext cx="2018242" cy="688864"/>
          </a:xfrm>
          <a:prstGeom prst="roundRect">
            <a:avLst/>
          </a:prstGeom>
          <a:solidFill>
            <a:srgbClr val="F7A81B"/>
          </a:solidFill>
        </p:spPr>
        <p:style>
          <a:lnRef idx="0">
            <a:schemeClr val="accent6"/>
          </a:lnRef>
          <a:fillRef idx="3">
            <a:schemeClr val="accent6"/>
          </a:fillRef>
          <a:effectRef idx="3">
            <a:schemeClr val="accent6"/>
          </a:effectRef>
          <a:fontRef idx="minor">
            <a:schemeClr val="lt1"/>
          </a:fontRef>
        </p:style>
        <p:txBody>
          <a:bodyPr rtlCol="0" anchor="ctr"/>
          <a:lstStyle/>
          <a:p>
            <a:pPr algn="ctr" rtl="0"/>
            <a:endParaRPr lang="ja">
              <a:latin typeface="Arial" panose="020B0604020202020204" pitchFamily="34" charset="0"/>
              <a:ea typeface="MS PGothic" panose="020B0600070205080204" pitchFamily="34" charset="-128"/>
              <a:cs typeface="Arial" panose="020B0604020202020204" pitchFamily="34" charset="0"/>
            </a:endParaRPr>
          </a:p>
        </p:txBody>
      </p:sp>
      <p:sp>
        <p:nvSpPr>
          <p:cNvPr id="15" name="Subtitle 9"/>
          <p:cNvSpPr>
            <a:spLocks noGrp="1"/>
          </p:cNvSpPr>
          <p:nvPr>
            <p:ph type="subTitle" idx="1"/>
          </p:nvPr>
        </p:nvSpPr>
        <p:spPr>
          <a:xfrm>
            <a:off x="5119654" y="3882186"/>
            <a:ext cx="2018242" cy="845468"/>
          </a:xfrm>
        </p:spPr>
        <p:txBody>
          <a:bodyPr/>
          <a:lstStyle/>
          <a:p>
            <a:pPr marL="0" indent="0" algn="ctr" rtl="0">
              <a:buNone/>
            </a:pPr>
            <a:r>
              <a:rPr lang="ja" sz="2200" b="0" i="0" u="none" baseline="0" dirty="0">
                <a:solidFill>
                  <a:srgbClr val="505C5D"/>
                </a:solidFill>
                <a:latin typeface="Arial" panose="020B0604020202020204" pitchFamily="34" charset="0"/>
                <a:ea typeface="MS PGothic" panose="020B0600070205080204" pitchFamily="34" charset="-128"/>
                <a:cs typeface="Arial" panose="020B0604020202020204" pitchFamily="34" charset="0"/>
              </a:rPr>
              <a:t>クラブ</a:t>
            </a:r>
          </a:p>
        </p:txBody>
      </p:sp>
      <p:sp>
        <p:nvSpPr>
          <p:cNvPr id="18" name="Subtitle 9"/>
          <p:cNvSpPr txBox="1">
            <a:spLocks/>
          </p:cNvSpPr>
          <p:nvPr/>
        </p:nvSpPr>
        <p:spPr>
          <a:xfrm>
            <a:off x="5066903" y="5731415"/>
            <a:ext cx="2018242" cy="84546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S PMincho"/>
                <a:ea typeface="MS PMincho"/>
                <a:cs typeface="MS PMincho"/>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S PMincho"/>
                <a:ea typeface="MS PMincho"/>
                <a:cs typeface="MS PMincho"/>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S PMincho"/>
                <a:ea typeface="MS PMincho"/>
                <a:cs typeface="MS PMincho"/>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9pPr>
          </a:lstStyle>
          <a:p>
            <a:pPr algn="ctr" rtl="0"/>
            <a:r>
              <a:rPr lang="ja" b="0" i="0" u="none" baseline="0">
                <a:solidFill>
                  <a:srgbClr val="505C5D"/>
                </a:solidFill>
                <a:latin typeface="Arial" panose="020B0604020202020204" pitchFamily="34" charset="0"/>
                <a:ea typeface="MS PGothic" panose="020B0600070205080204" pitchFamily="34" charset="-128"/>
                <a:cs typeface="Arial" panose="020B0604020202020204" pitchFamily="34" charset="0"/>
              </a:rPr>
              <a:t>女性</a:t>
            </a:r>
          </a:p>
        </p:txBody>
      </p:sp>
      <p:sp>
        <p:nvSpPr>
          <p:cNvPr id="42" name="Rounded Rectangle 41"/>
          <p:cNvSpPr/>
          <p:nvPr/>
        </p:nvSpPr>
        <p:spPr>
          <a:xfrm>
            <a:off x="5094775" y="5734311"/>
            <a:ext cx="2018242" cy="688864"/>
          </a:xfrm>
          <a:prstGeom prst="roundRect">
            <a:avLst/>
          </a:prstGeom>
          <a:solidFill>
            <a:srgbClr val="F7A81B"/>
          </a:solidFill>
        </p:spPr>
        <p:style>
          <a:lnRef idx="0">
            <a:schemeClr val="accent6"/>
          </a:lnRef>
          <a:fillRef idx="3">
            <a:schemeClr val="accent6"/>
          </a:fillRef>
          <a:effectRef idx="3">
            <a:schemeClr val="accent6"/>
          </a:effectRef>
          <a:fontRef idx="minor">
            <a:schemeClr val="lt1"/>
          </a:fontRef>
        </p:style>
        <p:txBody>
          <a:bodyPr rtlCol="0" anchor="ctr"/>
          <a:lstStyle/>
          <a:p>
            <a:pPr algn="ctr" rtl="0"/>
            <a:endParaRPr lang="ja">
              <a:latin typeface="Arial" panose="020B0604020202020204" pitchFamily="34" charset="0"/>
              <a:ea typeface="MS PGothic" panose="020B0600070205080204" pitchFamily="34" charset="-128"/>
              <a:cs typeface="Arial" panose="020B0604020202020204" pitchFamily="34" charset="0"/>
            </a:endParaRPr>
          </a:p>
        </p:txBody>
      </p:sp>
      <p:sp>
        <p:nvSpPr>
          <p:cNvPr id="43" name="Subtitle 9"/>
          <p:cNvSpPr txBox="1">
            <a:spLocks/>
          </p:cNvSpPr>
          <p:nvPr/>
        </p:nvSpPr>
        <p:spPr>
          <a:xfrm>
            <a:off x="5098645" y="5870879"/>
            <a:ext cx="2018242" cy="84546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S PMincho"/>
                <a:ea typeface="MS PMincho"/>
                <a:cs typeface="MS PMincho"/>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S PMincho"/>
                <a:ea typeface="MS PMincho"/>
                <a:cs typeface="MS PMincho"/>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S PMincho"/>
                <a:ea typeface="MS PMincho"/>
                <a:cs typeface="MS PMincho"/>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9pPr>
          </a:lstStyle>
          <a:p>
            <a:pPr algn="ctr" rtl="0"/>
            <a:r>
              <a:rPr lang="ja" b="0" i="0" u="none" baseline="0">
                <a:solidFill>
                  <a:srgbClr val="505C5D"/>
                </a:solidFill>
                <a:latin typeface="Arial" panose="020B0604020202020204" pitchFamily="34" charset="0"/>
                <a:ea typeface="MS PGothic" panose="020B0600070205080204" pitchFamily="34" charset="-128"/>
                <a:cs typeface="Arial" panose="020B0604020202020204" pitchFamily="34" charset="0"/>
              </a:rPr>
              <a:t>女性</a:t>
            </a:r>
          </a:p>
        </p:txBody>
      </p:sp>
      <p:sp>
        <p:nvSpPr>
          <p:cNvPr id="44" name="TextBox 43"/>
          <p:cNvSpPr txBox="1"/>
          <p:nvPr/>
        </p:nvSpPr>
        <p:spPr>
          <a:xfrm>
            <a:off x="193741" y="6415393"/>
            <a:ext cx="1783246" cy="369332"/>
          </a:xfrm>
          <a:prstGeom prst="rect">
            <a:avLst/>
          </a:prstGeom>
          <a:noFill/>
        </p:spPr>
        <p:txBody>
          <a:bodyPr wrap="square" rtlCol="0">
            <a:spAutoFit/>
          </a:bodyPr>
          <a:lstStyle/>
          <a:p>
            <a:pPr algn="l" rtl="0"/>
            <a:r>
              <a:rPr lang="ja" b="0" i="0" u="none" baseline="0">
                <a:solidFill>
                  <a:schemeClr val="bg1"/>
                </a:solidFill>
                <a:latin typeface="Arial" panose="020B0604020202020204" pitchFamily="34" charset="0"/>
                <a:ea typeface="MS PGothic" panose="020B0600070205080204" pitchFamily="34" charset="-128"/>
                <a:cs typeface="Arial" panose="020B0604020202020204" pitchFamily="34" charset="0"/>
              </a:rPr>
              <a:t>2021年1月1日</a:t>
            </a:r>
            <a:endParaRPr lang="ja" dirty="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Tree>
    <p:custDataLst>
      <p:tags r:id="rId1"/>
    </p:custDataLst>
    <p:extLst>
      <p:ext uri="{BB962C8B-B14F-4D97-AF65-F5344CB8AC3E}">
        <p14:creationId xmlns:p14="http://schemas.microsoft.com/office/powerpoint/2010/main" val="3603630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3B7276-9E3E-40EE-B51E-4EA29DFDB91E}"/>
              </a:ext>
            </a:extLst>
          </p:cNvPr>
          <p:cNvSpPr>
            <a:spLocks noGrp="1"/>
          </p:cNvSpPr>
          <p:nvPr>
            <p:ph type="sldNum" sz="quarter" idx="12"/>
          </p:nvPr>
        </p:nvSpPr>
        <p:spPr/>
        <p:txBody>
          <a:bodyPr/>
          <a:lstStyle/>
          <a:p>
            <a:pPr algn="r" rtl="0"/>
            <a:fld id="{97A94E25-127B-4C48-AF96-44BA7B823777}" type="slidenum">
              <a:rPr>
                <a:latin typeface="Arial" panose="020B0604020202020204" pitchFamily="34" charset="0"/>
                <a:ea typeface="MS PGothic" panose="020B0600070205080204" pitchFamily="34" charset="-128"/>
                <a:cs typeface="Arial" panose="020B0604020202020204" pitchFamily="34" charset="0"/>
              </a:rPr>
              <a:pPr algn="r" rtl="0"/>
              <a:t>11</a:t>
            </a:fld>
            <a:endParaRPr lang="ja" dirty="0">
              <a:latin typeface="Arial" panose="020B0604020202020204" pitchFamily="34" charset="0"/>
              <a:ea typeface="MS PGothic" panose="020B0600070205080204" pitchFamily="34" charset="-128"/>
              <a:cs typeface="Arial" panose="020B06040202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90534001"/>
              </p:ext>
            </p:extLst>
          </p:nvPr>
        </p:nvGraphicFramePr>
        <p:xfrm>
          <a:off x="342900" y="1858922"/>
          <a:ext cx="11506200" cy="4438510"/>
        </p:xfrm>
        <a:graphic>
          <a:graphicData uri="http://schemas.openxmlformats.org/drawingml/2006/table">
            <a:tbl>
              <a:tblPr firstRow="1" bandRow="1">
                <a:tableStyleId>{9D7B26C5-4107-4FEC-AEDC-1716B250A1EF}</a:tableStyleId>
              </a:tblPr>
              <a:tblGrid>
                <a:gridCol w="5130800">
                  <a:extLst>
                    <a:ext uri="{9D8B030D-6E8A-4147-A177-3AD203B41FA5}">
                      <a16:colId xmlns:a16="http://schemas.microsoft.com/office/drawing/2014/main" val="1435102388"/>
                    </a:ext>
                  </a:extLst>
                </a:gridCol>
                <a:gridCol w="2928730">
                  <a:extLst>
                    <a:ext uri="{9D8B030D-6E8A-4147-A177-3AD203B41FA5}">
                      <a16:colId xmlns:a16="http://schemas.microsoft.com/office/drawing/2014/main" val="2255593202"/>
                    </a:ext>
                  </a:extLst>
                </a:gridCol>
                <a:gridCol w="3446670">
                  <a:extLst>
                    <a:ext uri="{9D8B030D-6E8A-4147-A177-3AD203B41FA5}">
                      <a16:colId xmlns:a16="http://schemas.microsoft.com/office/drawing/2014/main" val="2076042790"/>
                    </a:ext>
                  </a:extLst>
                </a:gridCol>
              </a:tblGrid>
              <a:tr h="1043305">
                <a:tc>
                  <a:txBody>
                    <a:bodyPr/>
                    <a:lstStyle/>
                    <a:p>
                      <a:pPr algn="l" rtl="0"/>
                      <a:r>
                        <a:rPr lang="en-US" altLang="ja" sz="2800" b="1" i="0" u="none" baseline="0" dirty="0">
                          <a:solidFill>
                            <a:schemeClr val="bg1"/>
                          </a:solidFill>
                        </a:rPr>
                        <a:t>9</a:t>
                      </a:r>
                      <a:r>
                        <a:rPr lang="ja" sz="2800" b="1" i="0" u="none" baseline="0" dirty="0">
                          <a:solidFill>
                            <a:schemeClr val="bg1"/>
                          </a:solidFill>
                        </a:rPr>
                        <a:t>月</a:t>
                      </a:r>
                      <a:r>
                        <a:rPr lang="en-US" altLang="ja" sz="2800" b="1" i="0" u="none" baseline="0" dirty="0">
                          <a:solidFill>
                            <a:schemeClr val="bg1"/>
                          </a:solidFill>
                        </a:rPr>
                        <a:t>30</a:t>
                      </a:r>
                      <a:r>
                        <a:rPr lang="ja" sz="2800" b="1" i="0" u="none" baseline="0" dirty="0">
                          <a:solidFill>
                            <a:schemeClr val="bg1"/>
                          </a:solidFill>
                        </a:rPr>
                        <a:t>日時点</a:t>
                      </a:r>
                      <a:endParaRPr lang="en-US" altLang="ja" sz="2800" b="1" i="0" u="none" baseline="0" dirty="0">
                        <a:solidFill>
                          <a:schemeClr val="bg1"/>
                        </a:solidFill>
                      </a:endParaRPr>
                    </a:p>
                    <a:p>
                      <a:pPr algn="l" rtl="0"/>
                      <a:r>
                        <a:rPr lang="ja" sz="2800" b="1" i="0" u="none" baseline="0" dirty="0">
                          <a:solidFill>
                            <a:schemeClr val="bg1"/>
                          </a:solidFill>
                        </a:rPr>
                        <a:t>（</a:t>
                      </a:r>
                      <a:r>
                        <a:rPr lang="en-US" altLang="ja" sz="2800" b="1" i="0" u="none" baseline="0" dirty="0">
                          <a:solidFill>
                            <a:schemeClr val="bg1"/>
                          </a:solidFill>
                        </a:rPr>
                        <a:t>2021-22</a:t>
                      </a:r>
                      <a:r>
                        <a:rPr lang="ja" sz="2800" b="1" i="0" u="none" baseline="0" dirty="0">
                          <a:solidFill>
                            <a:schemeClr val="bg1"/>
                          </a:solidFill>
                        </a:rPr>
                        <a:t>）</a:t>
                      </a:r>
                      <a:endParaRPr lang="ja" sz="2800" dirty="0">
                        <a:solidFill>
                          <a:schemeClr val="bg1"/>
                        </a:solidFill>
                      </a:endParaRPr>
                    </a:p>
                  </a:txBody>
                  <a:tcPr/>
                </a:tc>
                <a:tc>
                  <a:txBody>
                    <a:bodyPr/>
                    <a:lstStyle/>
                    <a:p>
                      <a:pPr algn="ctr" rtl="0"/>
                      <a:r>
                        <a:rPr lang="ja" altLang="en-US" sz="2800" b="1" i="0" u="none" baseline="0" dirty="0">
                          <a:solidFill>
                            <a:schemeClr val="bg1"/>
                          </a:solidFill>
                        </a:rPr>
                        <a:t>２８３０</a:t>
                      </a:r>
                      <a:r>
                        <a:rPr lang="ja" sz="2800" b="1" i="0" u="none" baseline="0" dirty="0">
                          <a:solidFill>
                            <a:schemeClr val="bg1"/>
                          </a:solidFill>
                        </a:rPr>
                        <a:t>地区</a:t>
                      </a:r>
                    </a:p>
                  </a:txBody>
                  <a:tcPr/>
                </a:tc>
                <a:tc>
                  <a:txBody>
                    <a:bodyPr/>
                    <a:lstStyle/>
                    <a:p>
                      <a:pPr algn="ctr" rtl="0"/>
                      <a:r>
                        <a:rPr lang="ja" sz="2800" b="1" i="0" u="none" baseline="0">
                          <a:solidFill>
                            <a:schemeClr val="bg1"/>
                          </a:solidFill>
                        </a:rPr>
                        <a:t>全世界</a:t>
                      </a:r>
                    </a:p>
                  </a:txBody>
                  <a:tcPr/>
                </a:tc>
                <a:extLst>
                  <a:ext uri="{0D108BD9-81ED-4DB2-BD59-A6C34878D82A}">
                    <a16:rowId xmlns:a16="http://schemas.microsoft.com/office/drawing/2014/main" val="3147830413"/>
                  </a:ext>
                </a:extLst>
              </a:tr>
              <a:tr h="370840">
                <a:tc>
                  <a:txBody>
                    <a:bodyPr/>
                    <a:lstStyle/>
                    <a:p>
                      <a:pPr algn="l" rtl="0"/>
                      <a:r>
                        <a:rPr lang="ja" sz="2800" b="0" i="0" u="none" baseline="0">
                          <a:solidFill>
                            <a:schemeClr val="bg1"/>
                          </a:solidFill>
                        </a:rPr>
                        <a:t>男性／女性</a:t>
                      </a:r>
                      <a:endParaRPr lang="ja" sz="2800" dirty="0">
                        <a:solidFill>
                          <a:schemeClr val="bg1"/>
                        </a:solidFill>
                      </a:endParaRPr>
                    </a:p>
                  </a:txBody>
                  <a:tcPr/>
                </a:tc>
                <a:tc>
                  <a:txBody>
                    <a:bodyPr/>
                    <a:lstStyle/>
                    <a:p>
                      <a:pPr algn="ctr" rtl="0"/>
                      <a:r>
                        <a:rPr lang="en-US" altLang="ja" sz="2800" b="0" i="0" u="none" baseline="0" dirty="0">
                          <a:solidFill>
                            <a:schemeClr val="bg1"/>
                          </a:solidFill>
                        </a:rPr>
                        <a:t>90</a:t>
                      </a:r>
                      <a:r>
                        <a:rPr lang="ja" sz="2800" b="0" i="0" u="none" baseline="0" dirty="0">
                          <a:solidFill>
                            <a:schemeClr val="bg1"/>
                          </a:solidFill>
                        </a:rPr>
                        <a:t>％／</a:t>
                      </a:r>
                      <a:r>
                        <a:rPr lang="en-US" altLang="ja-JP" sz="2800" b="0" i="0" u="none" baseline="0" dirty="0">
                          <a:solidFill>
                            <a:schemeClr val="bg1"/>
                          </a:solidFill>
                          <a:latin typeface="MS PGothic" panose="020B0600070205080204" pitchFamily="34" charset="-128"/>
                          <a:ea typeface="MS PGothic" panose="020B0600070205080204" pitchFamily="34" charset="-128"/>
                        </a:rPr>
                        <a:t>10</a:t>
                      </a:r>
                      <a:r>
                        <a:rPr lang="ja" sz="2800" b="0" i="0" u="none" baseline="0" dirty="0">
                          <a:solidFill>
                            <a:schemeClr val="bg1"/>
                          </a:solidFill>
                          <a:latin typeface="MS PGothic" panose="020B0600070205080204" pitchFamily="34" charset="-128"/>
                          <a:ea typeface="MS PGothic" panose="020B0600070205080204" pitchFamily="34" charset="-128"/>
                        </a:rPr>
                        <a:t>％</a:t>
                      </a:r>
                      <a:endParaRPr lang="ja" sz="2800" dirty="0">
                        <a:solidFill>
                          <a:schemeClr val="bg1"/>
                        </a:solidFill>
                        <a:latin typeface="MS PGothic" panose="020B0600070205080204" pitchFamily="34" charset="-128"/>
                        <a:ea typeface="MS PGothic" panose="020B0600070205080204" pitchFamily="34" charset="-128"/>
                      </a:endParaRPr>
                    </a:p>
                  </a:txBody>
                  <a:tcPr/>
                </a:tc>
                <a:tc>
                  <a:txBody>
                    <a:bodyPr/>
                    <a:lstStyle/>
                    <a:p>
                      <a:pPr algn="ctr" rtl="0"/>
                      <a:r>
                        <a:rPr lang="ja" sz="2800" b="0" i="0" u="none" baseline="0">
                          <a:solidFill>
                            <a:schemeClr val="bg1"/>
                          </a:solidFill>
                        </a:rPr>
                        <a:t>76％／24％</a:t>
                      </a:r>
                      <a:endParaRPr lang="ja" sz="2800" dirty="0">
                        <a:solidFill>
                          <a:schemeClr val="bg1"/>
                        </a:solidFill>
                      </a:endParaRPr>
                    </a:p>
                  </a:txBody>
                  <a:tcPr/>
                </a:tc>
                <a:extLst>
                  <a:ext uri="{0D108BD9-81ED-4DB2-BD59-A6C34878D82A}">
                    <a16:rowId xmlns:a16="http://schemas.microsoft.com/office/drawing/2014/main" val="70786436"/>
                  </a:ext>
                </a:extLst>
              </a:tr>
              <a:tr h="595022">
                <a:tc>
                  <a:txBody>
                    <a:bodyPr/>
                    <a:lstStyle/>
                    <a:p>
                      <a:pPr algn="l" rtl="0"/>
                      <a:r>
                        <a:rPr lang="ja" sz="2800" b="0" i="0" u="none" baseline="0">
                          <a:solidFill>
                            <a:schemeClr val="bg1"/>
                          </a:solidFill>
                        </a:rPr>
                        <a:t>新会員の維持率</a:t>
                      </a:r>
                    </a:p>
                  </a:txBody>
                  <a:tcPr/>
                </a:tc>
                <a:tc>
                  <a:txBody>
                    <a:bodyPr/>
                    <a:lstStyle/>
                    <a:p>
                      <a:pPr algn="ctr" rtl="0"/>
                      <a:r>
                        <a:rPr lang="ja" sz="2800" b="0" i="0" u="none" baseline="0" dirty="0">
                          <a:solidFill>
                            <a:schemeClr val="bg1"/>
                          </a:solidFill>
                        </a:rPr>
                        <a:t>XX％ </a:t>
                      </a:r>
                      <a:endParaRPr lang="ja" sz="2800" dirty="0">
                        <a:solidFill>
                          <a:schemeClr val="bg1"/>
                        </a:solidFill>
                      </a:endParaRPr>
                    </a:p>
                  </a:txBody>
                  <a:tcPr/>
                </a:tc>
                <a:tc>
                  <a:txBody>
                    <a:bodyPr/>
                    <a:lstStyle/>
                    <a:p>
                      <a:pPr algn="ctr" rtl="0"/>
                      <a:r>
                        <a:rPr lang="ja" sz="2800" b="0" i="0" u="none" baseline="0">
                          <a:solidFill>
                            <a:schemeClr val="bg1"/>
                          </a:solidFill>
                        </a:rPr>
                        <a:t>79％</a:t>
                      </a:r>
                    </a:p>
                  </a:txBody>
                  <a:tcPr/>
                </a:tc>
                <a:extLst>
                  <a:ext uri="{0D108BD9-81ED-4DB2-BD59-A6C34878D82A}">
                    <a16:rowId xmlns:a16="http://schemas.microsoft.com/office/drawing/2014/main" val="3283442716"/>
                  </a:ext>
                </a:extLst>
              </a:tr>
              <a:tr h="580445">
                <a:tc>
                  <a:txBody>
                    <a:bodyPr/>
                    <a:lstStyle/>
                    <a:p>
                      <a:pPr algn="l" rtl="0"/>
                      <a:r>
                        <a:rPr lang="ja" sz="2800" b="0" i="0" u="none" baseline="0">
                          <a:solidFill>
                            <a:schemeClr val="bg1"/>
                          </a:solidFill>
                        </a:rPr>
                        <a:t>既存会員の維持率</a:t>
                      </a:r>
                      <a:endParaRPr lang="ja" sz="2800" dirty="0">
                        <a:solidFill>
                          <a:schemeClr val="bg1"/>
                        </a:solidFill>
                      </a:endParaRPr>
                    </a:p>
                  </a:txBody>
                  <a:tcPr/>
                </a:tc>
                <a:tc>
                  <a:txBody>
                    <a:bodyPr/>
                    <a:lstStyle/>
                    <a:p>
                      <a:pPr algn="ctr" rtl="0"/>
                      <a:r>
                        <a:rPr lang="ja" sz="2800" b="0" i="0" u="none" baseline="0">
                          <a:solidFill>
                            <a:schemeClr val="bg1"/>
                          </a:solidFill>
                        </a:rPr>
                        <a:t>XX％ </a:t>
                      </a:r>
                      <a:endParaRPr lang="ja" sz="2800" dirty="0">
                        <a:solidFill>
                          <a:schemeClr val="bg1"/>
                        </a:solidFill>
                      </a:endParaRPr>
                    </a:p>
                  </a:txBody>
                  <a:tcPr/>
                </a:tc>
                <a:tc>
                  <a:txBody>
                    <a:bodyPr/>
                    <a:lstStyle/>
                    <a:p>
                      <a:pPr algn="ctr" rtl="0"/>
                      <a:r>
                        <a:rPr lang="ja" sz="2800" b="0" i="0" u="none" baseline="0">
                          <a:solidFill>
                            <a:schemeClr val="bg1"/>
                          </a:solidFill>
                        </a:rPr>
                        <a:t>77％</a:t>
                      </a:r>
                    </a:p>
                  </a:txBody>
                  <a:tcPr/>
                </a:tc>
                <a:extLst>
                  <a:ext uri="{0D108BD9-81ED-4DB2-BD59-A6C34878D82A}">
                    <a16:rowId xmlns:a16="http://schemas.microsoft.com/office/drawing/2014/main" val="919182166"/>
                  </a:ext>
                </a:extLst>
              </a:tr>
              <a:tr h="605624">
                <a:tc>
                  <a:txBody>
                    <a:bodyPr/>
                    <a:lstStyle/>
                    <a:p>
                      <a:pPr algn="l" rtl="0"/>
                      <a:r>
                        <a:rPr lang="ja" sz="2800" b="0" i="0" u="none" baseline="0">
                          <a:solidFill>
                            <a:schemeClr val="bg1"/>
                          </a:solidFill>
                        </a:rPr>
                        <a:t>50歳未満の会員</a:t>
                      </a:r>
                    </a:p>
                  </a:txBody>
                  <a:tcPr/>
                </a:tc>
                <a:tc>
                  <a:txBody>
                    <a:bodyPr/>
                    <a:lstStyle/>
                    <a:p>
                      <a:pPr algn="ctr" rtl="0"/>
                      <a:r>
                        <a:rPr lang="en-US" altLang="ja" sz="2800" b="0" i="0" u="none" baseline="0" dirty="0">
                          <a:solidFill>
                            <a:schemeClr val="bg1"/>
                          </a:solidFill>
                        </a:rPr>
                        <a:t>24</a:t>
                      </a:r>
                      <a:r>
                        <a:rPr lang="ja" sz="2800" b="0" i="0" u="none" baseline="0" dirty="0">
                          <a:solidFill>
                            <a:schemeClr val="bg1"/>
                          </a:solidFill>
                        </a:rPr>
                        <a:t>％ </a:t>
                      </a:r>
                      <a:endParaRPr lang="ja" sz="2800" dirty="0">
                        <a:solidFill>
                          <a:schemeClr val="bg1"/>
                        </a:solidFill>
                      </a:endParaRPr>
                    </a:p>
                  </a:txBody>
                  <a:tcPr/>
                </a:tc>
                <a:tc>
                  <a:txBody>
                    <a:bodyPr/>
                    <a:lstStyle/>
                    <a:p>
                      <a:pPr algn="ctr" rtl="0"/>
                      <a:r>
                        <a:rPr lang="ja" sz="2800" b="0" i="0" u="none" baseline="0">
                          <a:solidFill>
                            <a:schemeClr val="bg1"/>
                          </a:solidFill>
                        </a:rPr>
                        <a:t>16％</a:t>
                      </a:r>
                    </a:p>
                  </a:txBody>
                  <a:tcPr/>
                </a:tc>
                <a:extLst>
                  <a:ext uri="{0D108BD9-81ED-4DB2-BD59-A6C34878D82A}">
                    <a16:rowId xmlns:a16="http://schemas.microsoft.com/office/drawing/2014/main" val="782785953"/>
                  </a:ext>
                </a:extLst>
              </a:tr>
              <a:tr h="577794">
                <a:tc>
                  <a:txBody>
                    <a:bodyPr/>
                    <a:lstStyle/>
                    <a:p>
                      <a:pPr algn="l" rtl="0"/>
                      <a:r>
                        <a:rPr lang="ja" sz="2800" b="0" i="0" u="none" baseline="0">
                          <a:solidFill>
                            <a:schemeClr val="bg1"/>
                          </a:solidFill>
                        </a:rPr>
                        <a:t>50歳以上の会員</a:t>
                      </a:r>
                    </a:p>
                  </a:txBody>
                  <a:tcPr/>
                </a:tc>
                <a:tc>
                  <a:txBody>
                    <a:bodyPr/>
                    <a:lstStyle/>
                    <a:p>
                      <a:pPr algn="ctr" rtl="0"/>
                      <a:r>
                        <a:rPr lang="en-US" altLang="ja" sz="2800" b="0" i="0" u="none" baseline="0" dirty="0">
                          <a:solidFill>
                            <a:schemeClr val="bg1"/>
                          </a:solidFill>
                        </a:rPr>
                        <a:t>76</a:t>
                      </a:r>
                      <a:r>
                        <a:rPr lang="ja" sz="2800" b="0" i="0" u="none" baseline="0" dirty="0">
                          <a:solidFill>
                            <a:schemeClr val="bg1"/>
                          </a:solidFill>
                        </a:rPr>
                        <a:t>％ </a:t>
                      </a:r>
                      <a:endParaRPr lang="ja" sz="2800" dirty="0">
                        <a:solidFill>
                          <a:schemeClr val="bg1"/>
                        </a:solidFill>
                      </a:endParaRPr>
                    </a:p>
                  </a:txBody>
                  <a:tcPr/>
                </a:tc>
                <a:tc>
                  <a:txBody>
                    <a:bodyPr/>
                    <a:lstStyle/>
                    <a:p>
                      <a:pPr algn="ctr" rtl="0"/>
                      <a:r>
                        <a:rPr lang="ja" sz="2800" b="0" i="0" u="none" baseline="0">
                          <a:solidFill>
                            <a:schemeClr val="bg1"/>
                          </a:solidFill>
                        </a:rPr>
                        <a:t>46％</a:t>
                      </a:r>
                    </a:p>
                  </a:txBody>
                  <a:tcPr/>
                </a:tc>
                <a:extLst>
                  <a:ext uri="{0D108BD9-81ED-4DB2-BD59-A6C34878D82A}">
                    <a16:rowId xmlns:a16="http://schemas.microsoft.com/office/drawing/2014/main" val="1635851778"/>
                  </a:ext>
                </a:extLst>
              </a:tr>
              <a:tr h="370840">
                <a:tc>
                  <a:txBody>
                    <a:bodyPr/>
                    <a:lstStyle/>
                    <a:p>
                      <a:pPr algn="l" rtl="0"/>
                      <a:r>
                        <a:rPr lang="ja" sz="2800" b="0" i="0" u="none" baseline="0" dirty="0">
                          <a:solidFill>
                            <a:schemeClr val="bg1"/>
                          </a:solidFill>
                        </a:rPr>
                        <a:t>年齢未報告</a:t>
                      </a:r>
                      <a:endParaRPr lang="ja" sz="2800" dirty="0">
                        <a:solidFill>
                          <a:schemeClr val="bg1"/>
                        </a:solidFill>
                      </a:endParaRPr>
                    </a:p>
                  </a:txBody>
                  <a:tcPr/>
                </a:tc>
                <a:tc>
                  <a:txBody>
                    <a:bodyPr/>
                    <a:lstStyle/>
                    <a:p>
                      <a:pPr algn="ctr" rtl="0"/>
                      <a:r>
                        <a:rPr lang="en-US" altLang="ja" sz="2800" b="0" i="0" u="none" baseline="0">
                          <a:solidFill>
                            <a:schemeClr val="bg1"/>
                          </a:solidFill>
                        </a:rPr>
                        <a:t>14</a:t>
                      </a:r>
                      <a:r>
                        <a:rPr lang="ja" sz="2800" b="0" i="0" u="none" baseline="0">
                          <a:solidFill>
                            <a:schemeClr val="bg1"/>
                          </a:solidFill>
                        </a:rPr>
                        <a:t>％ </a:t>
                      </a:r>
                      <a:endParaRPr lang="ja" sz="2800" dirty="0">
                        <a:solidFill>
                          <a:schemeClr val="bg1"/>
                        </a:solidFill>
                      </a:endParaRPr>
                    </a:p>
                  </a:txBody>
                  <a:tcPr/>
                </a:tc>
                <a:tc>
                  <a:txBody>
                    <a:bodyPr/>
                    <a:lstStyle/>
                    <a:p>
                      <a:pPr algn="ctr" rtl="0"/>
                      <a:r>
                        <a:rPr lang="ja" sz="2800" b="0" i="0" u="none" baseline="0" dirty="0">
                          <a:solidFill>
                            <a:schemeClr val="bg1"/>
                          </a:solidFill>
                        </a:rPr>
                        <a:t>37％</a:t>
                      </a:r>
                    </a:p>
                  </a:txBody>
                  <a:tcPr/>
                </a:tc>
                <a:extLst>
                  <a:ext uri="{0D108BD9-81ED-4DB2-BD59-A6C34878D82A}">
                    <a16:rowId xmlns:a16="http://schemas.microsoft.com/office/drawing/2014/main" val="1614401847"/>
                  </a:ext>
                </a:extLst>
              </a:tr>
            </a:tbl>
          </a:graphicData>
        </a:graphic>
      </p:graphicFrame>
      <p:sp>
        <p:nvSpPr>
          <p:cNvPr id="7" name="Rectangle 6"/>
          <p:cNvSpPr/>
          <p:nvPr/>
        </p:nvSpPr>
        <p:spPr>
          <a:xfrm>
            <a:off x="262835" y="543826"/>
            <a:ext cx="6096000" cy="701731"/>
          </a:xfrm>
          <a:prstGeom prst="rect">
            <a:avLst/>
          </a:prstGeom>
        </p:spPr>
        <p:txBody>
          <a:bodyPr>
            <a:spAutoFit/>
          </a:bodyPr>
          <a:lstStyle/>
          <a:p>
            <a:pPr lvl="0" algn="l" rtl="0">
              <a:lnSpc>
                <a:spcPct val="90000"/>
              </a:lnSpc>
              <a:spcBef>
                <a:spcPts val="1000"/>
              </a:spcBef>
            </a:pPr>
            <a:r>
              <a:rPr lang="ja" sz="4400" b="1" i="0" u="none" cap="all" baseline="0" dirty="0">
                <a:solidFill>
                  <a:prstClr val="white"/>
                </a:solidFill>
                <a:latin typeface="Arial" panose="020B0604020202020204" pitchFamily="34" charset="0"/>
                <a:ea typeface="MS PGothic" panose="020B0600070205080204" pitchFamily="34" charset="-128"/>
                <a:cs typeface="Arial" panose="020B0604020202020204" pitchFamily="34" charset="0"/>
              </a:rPr>
              <a:t>第</a:t>
            </a:r>
            <a:r>
              <a:rPr lang="ja" altLang="en-US" sz="4400" b="1" cap="all" dirty="0">
                <a:solidFill>
                  <a:prstClr val="white"/>
                </a:solidFill>
                <a:latin typeface="Arial" panose="020B0604020202020204" pitchFamily="34" charset="0"/>
                <a:ea typeface="MS PGothic" panose="020B0600070205080204" pitchFamily="34" charset="-128"/>
                <a:cs typeface="Arial" panose="020B0604020202020204" pitchFamily="34" charset="0"/>
              </a:rPr>
              <a:t>２８３０</a:t>
            </a:r>
            <a:r>
              <a:rPr lang="ja" sz="4400" b="1" i="0" u="none" cap="all" baseline="0" dirty="0">
                <a:solidFill>
                  <a:prstClr val="white"/>
                </a:solidFill>
                <a:latin typeface="Arial" panose="020B0604020202020204" pitchFamily="34" charset="0"/>
                <a:ea typeface="MS PGothic" panose="020B0600070205080204" pitchFamily="34" charset="-128"/>
                <a:cs typeface="Arial" panose="020B0604020202020204" pitchFamily="34" charset="0"/>
              </a:rPr>
              <a:t>地区： </a:t>
            </a:r>
          </a:p>
        </p:txBody>
      </p:sp>
      <p:sp>
        <p:nvSpPr>
          <p:cNvPr id="8" name="TextBox 7"/>
          <p:cNvSpPr txBox="1"/>
          <p:nvPr/>
        </p:nvSpPr>
        <p:spPr>
          <a:xfrm>
            <a:off x="4782932" y="521062"/>
            <a:ext cx="3379304" cy="1200329"/>
          </a:xfrm>
          <a:prstGeom prst="rect">
            <a:avLst/>
          </a:prstGeom>
          <a:noFill/>
        </p:spPr>
        <p:txBody>
          <a:bodyPr wrap="square" rtlCol="0">
            <a:spAutoFit/>
          </a:bodyPr>
          <a:lstStyle/>
          <a:p>
            <a:pPr algn="ctr" rtl="0"/>
            <a:r>
              <a:rPr lang="ja" altLang="en-US" sz="2400" dirty="0">
                <a:solidFill>
                  <a:schemeClr val="bg1"/>
                </a:solidFill>
                <a:latin typeface="Arial" panose="020B0604020202020204" pitchFamily="34" charset="0"/>
                <a:ea typeface="MS PGothic" panose="020B0600070205080204" pitchFamily="34" charset="-128"/>
                <a:cs typeface="Arial" panose="020B0604020202020204" pitchFamily="34" charset="0"/>
              </a:rPr>
              <a:t>１１３５</a:t>
            </a:r>
            <a:r>
              <a:rPr lang="ja" sz="2400" b="0" i="0" u="none" baseline="0" dirty="0">
                <a:solidFill>
                  <a:schemeClr val="bg1"/>
                </a:solidFill>
                <a:latin typeface="Arial" panose="020B0604020202020204" pitchFamily="34" charset="0"/>
                <a:ea typeface="MS PGothic" panose="020B0600070205080204" pitchFamily="34" charset="-128"/>
                <a:cs typeface="Arial" panose="020B0604020202020204" pitchFamily="34" charset="0"/>
              </a:rPr>
              <a:t>人の会員</a:t>
            </a:r>
          </a:p>
          <a:p>
            <a:pPr algn="ctr" rtl="0"/>
            <a:r>
              <a:rPr lang="ja" sz="2400" b="0" i="0" u="none" baseline="0" dirty="0">
                <a:solidFill>
                  <a:srgbClr val="01B4E7"/>
                </a:solidFill>
                <a:latin typeface="Arial" panose="020B0604020202020204" pitchFamily="34" charset="0"/>
                <a:ea typeface="MS PGothic" panose="020B0600070205080204" pitchFamily="34" charset="-128"/>
                <a:cs typeface="Arial" panose="020B0604020202020204" pitchFamily="34" charset="0"/>
              </a:rPr>
              <a:t>2017年から</a:t>
            </a:r>
            <a:br>
              <a:rPr lang="en-US" altLang="ja" sz="2400" b="0" i="0" u="none" baseline="0" dirty="0">
                <a:solidFill>
                  <a:srgbClr val="01B4E7"/>
                </a:solidFill>
                <a:latin typeface="Arial" panose="020B0604020202020204" pitchFamily="34" charset="0"/>
                <a:ea typeface="MS PGothic" panose="020B0600070205080204" pitchFamily="34" charset="-128"/>
                <a:cs typeface="Arial" panose="020B0604020202020204" pitchFamily="34" charset="0"/>
              </a:rPr>
            </a:br>
            <a:r>
              <a:rPr lang="ja" altLang="en-US" sz="2400" dirty="0">
                <a:solidFill>
                  <a:srgbClr val="01B4E7"/>
                </a:solidFill>
                <a:latin typeface="Arial" panose="020B0604020202020204" pitchFamily="34" charset="0"/>
                <a:ea typeface="MS PGothic" panose="020B0600070205080204" pitchFamily="34" charset="-128"/>
                <a:cs typeface="Arial" panose="020B0604020202020204" pitchFamily="34" charset="0"/>
              </a:rPr>
              <a:t>２５</a:t>
            </a:r>
            <a:r>
              <a:rPr lang="ja-JP" altLang="en-US" sz="2400">
                <a:solidFill>
                  <a:srgbClr val="01B4E7"/>
                </a:solidFill>
                <a:latin typeface="Arial" panose="020B0604020202020204" pitchFamily="34" charset="0"/>
                <a:ea typeface="MS PGothic" panose="020B0600070205080204" pitchFamily="34" charset="-128"/>
                <a:cs typeface="Arial" panose="020B0604020202020204" pitchFamily="34" charset="0"/>
              </a:rPr>
              <a:t>人</a:t>
            </a:r>
            <a:r>
              <a:rPr lang="ja" sz="2400" b="0" i="0" u="none" baseline="0" dirty="0">
                <a:solidFill>
                  <a:srgbClr val="01B4E7"/>
                </a:solidFill>
                <a:latin typeface="Arial" panose="020B0604020202020204" pitchFamily="34" charset="0"/>
                <a:ea typeface="MS PGothic" panose="020B0600070205080204" pitchFamily="34" charset="-128"/>
                <a:cs typeface="Arial" panose="020B0604020202020204" pitchFamily="34" charset="0"/>
              </a:rPr>
              <a:t>減</a:t>
            </a:r>
            <a:endParaRPr lang="ja" sz="2400" dirty="0">
              <a:solidFill>
                <a:srgbClr val="01B4E7"/>
              </a:solidFill>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8162236" y="484312"/>
            <a:ext cx="3379304" cy="1200329"/>
          </a:xfrm>
          <a:prstGeom prst="rect">
            <a:avLst/>
          </a:prstGeom>
          <a:noFill/>
        </p:spPr>
        <p:txBody>
          <a:bodyPr wrap="square" rtlCol="0">
            <a:spAutoFit/>
          </a:bodyPr>
          <a:lstStyle/>
          <a:p>
            <a:pPr algn="ctr" rtl="0"/>
            <a:r>
              <a:rPr lang="en-US" altLang="ja" sz="2400" dirty="0">
                <a:solidFill>
                  <a:schemeClr val="bg1"/>
                </a:solidFill>
                <a:latin typeface="Arial" panose="020B0604020202020204" pitchFamily="34" charset="0"/>
                <a:ea typeface="MS PGothic" panose="020B0600070205080204" pitchFamily="34" charset="-128"/>
                <a:cs typeface="Arial" panose="020B0604020202020204" pitchFamily="34" charset="0"/>
              </a:rPr>
              <a:t>40</a:t>
            </a:r>
            <a:r>
              <a:rPr lang="ja" sz="2400" b="0" i="0" u="none" baseline="0" dirty="0">
                <a:solidFill>
                  <a:schemeClr val="bg1"/>
                </a:solidFill>
                <a:latin typeface="Arial" panose="020B0604020202020204" pitchFamily="34" charset="0"/>
                <a:ea typeface="MS PGothic" panose="020B0600070205080204" pitchFamily="34" charset="-128"/>
                <a:cs typeface="Arial" panose="020B0604020202020204" pitchFamily="34" charset="0"/>
              </a:rPr>
              <a:t>クラブ</a:t>
            </a:r>
          </a:p>
          <a:p>
            <a:pPr algn="ctr" rtl="0"/>
            <a:r>
              <a:rPr lang="ja" sz="2400" b="0" i="0" u="none" baseline="0" dirty="0">
                <a:solidFill>
                  <a:srgbClr val="01B4E7"/>
                </a:solidFill>
                <a:latin typeface="Arial" panose="020B0604020202020204" pitchFamily="34" charset="0"/>
                <a:ea typeface="MS PGothic" panose="020B0600070205080204" pitchFamily="34" charset="-128"/>
                <a:cs typeface="Arial" panose="020B0604020202020204" pitchFamily="34" charset="0"/>
              </a:rPr>
              <a:t>2017年から</a:t>
            </a:r>
            <a:br>
              <a:rPr lang="en-US" altLang="ja" sz="2400" b="0" i="0" u="none" baseline="0" dirty="0">
                <a:solidFill>
                  <a:srgbClr val="01B4E7"/>
                </a:solidFill>
                <a:latin typeface="Arial" panose="020B0604020202020204" pitchFamily="34" charset="0"/>
                <a:ea typeface="MS PGothic" panose="020B0600070205080204" pitchFamily="34" charset="-128"/>
                <a:cs typeface="Arial" panose="020B0604020202020204" pitchFamily="34" charset="0"/>
              </a:rPr>
            </a:br>
            <a:r>
              <a:rPr lang="en-US" altLang="ja" sz="2400" b="0" i="0" u="none" baseline="0" dirty="0">
                <a:solidFill>
                  <a:srgbClr val="01B4E7"/>
                </a:solidFill>
                <a:latin typeface="Arial" panose="020B0604020202020204" pitchFamily="34" charset="0"/>
                <a:ea typeface="MS PGothic" panose="020B0600070205080204" pitchFamily="34" charset="-128"/>
                <a:cs typeface="Arial" panose="020B0604020202020204" pitchFamily="34" charset="0"/>
              </a:rPr>
              <a:t>0</a:t>
            </a:r>
            <a:r>
              <a:rPr lang="ja-JP" altLang="en-US" sz="2400">
                <a:solidFill>
                  <a:srgbClr val="01B4E7"/>
                </a:solidFill>
                <a:latin typeface="Arial" panose="020B0604020202020204" pitchFamily="34" charset="0"/>
                <a:ea typeface="MS PGothic" panose="020B0600070205080204" pitchFamily="34" charset="-128"/>
                <a:cs typeface="Arial" panose="020B0604020202020204" pitchFamily="34" charset="0"/>
              </a:rPr>
              <a:t>クラブ</a:t>
            </a:r>
            <a:r>
              <a:rPr lang="ja" sz="2400" b="0" i="0" u="none" baseline="0" dirty="0">
                <a:solidFill>
                  <a:srgbClr val="01B4E7"/>
                </a:solidFill>
                <a:latin typeface="Arial" panose="020B0604020202020204" pitchFamily="34" charset="0"/>
                <a:ea typeface="MS PGothic" panose="020B0600070205080204" pitchFamily="34" charset="-128"/>
                <a:cs typeface="Arial" panose="020B0604020202020204" pitchFamily="34" charset="0"/>
              </a:rPr>
              <a:t>増／減</a:t>
            </a:r>
            <a:endParaRPr lang="ja" sz="2400" dirty="0">
              <a:solidFill>
                <a:srgbClr val="01B4E7"/>
              </a:solidFill>
              <a:latin typeface="Arial" panose="020B0604020202020204" pitchFamily="34" charset="0"/>
              <a:ea typeface="MS PGothic" panose="020B0600070205080204" pitchFamily="34" charset="-128"/>
              <a:cs typeface="Arial" panose="020B0604020202020204" pitchFamily="34" charset="0"/>
            </a:endParaRPr>
          </a:p>
        </p:txBody>
      </p:sp>
    </p:spTree>
    <p:custDataLst>
      <p:tags r:id="rId1"/>
    </p:custDataLst>
    <p:extLst>
      <p:ext uri="{BB962C8B-B14F-4D97-AF65-F5344CB8AC3E}">
        <p14:creationId xmlns:p14="http://schemas.microsoft.com/office/powerpoint/2010/main" val="132633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B7F29CF8-B352-4A99-BE3D-B2C1BC2CA68A}"/>
              </a:ext>
            </a:extLst>
          </p:cNvPr>
          <p:cNvSpPr>
            <a:spLocks noGrp="1"/>
          </p:cNvSpPr>
          <p:nvPr>
            <p:ph type="title"/>
          </p:nvPr>
        </p:nvSpPr>
        <p:spPr>
          <a:xfrm>
            <a:off x="838200" y="148073"/>
            <a:ext cx="10515600" cy="834296"/>
          </a:xfrm>
        </p:spPr>
        <p:txBody>
          <a:bodyPr>
            <a:normAutofit/>
          </a:bodyPr>
          <a:lstStyle/>
          <a:p>
            <a:pPr algn="ctr"/>
            <a:r>
              <a:rPr lang="en-US" altLang="ja-JP" dirty="0">
                <a:latin typeface="メイリオ" panose="020B0604030504040204" pitchFamily="50" charset="-128"/>
                <a:ea typeface="メイリオ" panose="020B0604030504040204" pitchFamily="50" charset="-128"/>
              </a:rPr>
              <a:t>2830</a:t>
            </a:r>
            <a:r>
              <a:rPr lang="ja-JP" altLang="en-US">
                <a:latin typeface="メイリオ" panose="020B0604030504040204" pitchFamily="50" charset="-128"/>
                <a:ea typeface="メイリオ" panose="020B0604030504040204" pitchFamily="50" charset="-128"/>
              </a:rPr>
              <a:t>地</a:t>
            </a:r>
            <a:r>
              <a:rPr lang="ja-JP" altLang="en-US" dirty="0">
                <a:latin typeface="メイリオ" panose="020B0604030504040204" pitchFamily="50" charset="-128"/>
                <a:ea typeface="メイリオ" panose="020B0604030504040204" pitchFamily="50" charset="-128"/>
              </a:rPr>
              <a:t>区会員数</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男女比含</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とクラブ数</a:t>
            </a:r>
          </a:p>
        </p:txBody>
      </p:sp>
      <p:graphicFrame>
        <p:nvGraphicFramePr>
          <p:cNvPr id="7" name="表 7">
            <a:extLst>
              <a:ext uri="{FF2B5EF4-FFF2-40B4-BE49-F238E27FC236}">
                <a16:creationId xmlns:a16="http://schemas.microsoft.com/office/drawing/2014/main" id="{476E049B-A26A-4D90-BE5C-F9B95B018582}"/>
              </a:ext>
            </a:extLst>
          </p:cNvPr>
          <p:cNvGraphicFramePr>
            <a:graphicFrameLocks noGrp="1"/>
          </p:cNvGraphicFramePr>
          <p:nvPr>
            <p:ph idx="1"/>
            <p:extLst>
              <p:ext uri="{D42A27DB-BD31-4B8C-83A1-F6EECF244321}">
                <p14:modId xmlns:p14="http://schemas.microsoft.com/office/powerpoint/2010/main" val="3573808445"/>
              </p:ext>
            </p:extLst>
          </p:nvPr>
        </p:nvGraphicFramePr>
        <p:xfrm>
          <a:off x="1252679" y="888405"/>
          <a:ext cx="9900002" cy="2160000"/>
        </p:xfrm>
        <a:graphic>
          <a:graphicData uri="http://schemas.openxmlformats.org/drawingml/2006/table">
            <a:tbl>
              <a:tblPr firstRow="1" bandRow="1">
                <a:tableStyleId>{69012ECD-51FC-41F1-AA8D-1B2483CD663E}</a:tableStyleId>
              </a:tblPr>
              <a:tblGrid>
                <a:gridCol w="1626431">
                  <a:extLst>
                    <a:ext uri="{9D8B030D-6E8A-4147-A177-3AD203B41FA5}">
                      <a16:colId xmlns:a16="http://schemas.microsoft.com/office/drawing/2014/main" val="2769500147"/>
                    </a:ext>
                  </a:extLst>
                </a:gridCol>
                <a:gridCol w="1626431">
                  <a:extLst>
                    <a:ext uri="{9D8B030D-6E8A-4147-A177-3AD203B41FA5}">
                      <a16:colId xmlns:a16="http://schemas.microsoft.com/office/drawing/2014/main" val="2792545436"/>
                    </a:ext>
                  </a:extLst>
                </a:gridCol>
                <a:gridCol w="1626431">
                  <a:extLst>
                    <a:ext uri="{9D8B030D-6E8A-4147-A177-3AD203B41FA5}">
                      <a16:colId xmlns:a16="http://schemas.microsoft.com/office/drawing/2014/main" val="4001045501"/>
                    </a:ext>
                  </a:extLst>
                </a:gridCol>
                <a:gridCol w="1626431">
                  <a:extLst>
                    <a:ext uri="{9D8B030D-6E8A-4147-A177-3AD203B41FA5}">
                      <a16:colId xmlns:a16="http://schemas.microsoft.com/office/drawing/2014/main" val="831694845"/>
                    </a:ext>
                  </a:extLst>
                </a:gridCol>
                <a:gridCol w="1697139">
                  <a:extLst>
                    <a:ext uri="{9D8B030D-6E8A-4147-A177-3AD203B41FA5}">
                      <a16:colId xmlns:a16="http://schemas.microsoft.com/office/drawing/2014/main" val="2128245151"/>
                    </a:ext>
                  </a:extLst>
                </a:gridCol>
                <a:gridCol w="1697139">
                  <a:extLst>
                    <a:ext uri="{9D8B030D-6E8A-4147-A177-3AD203B41FA5}">
                      <a16:colId xmlns:a16="http://schemas.microsoft.com/office/drawing/2014/main" val="3144960274"/>
                    </a:ext>
                  </a:extLst>
                </a:gridCol>
              </a:tblGrid>
              <a:tr h="432000">
                <a:tc>
                  <a:txBody>
                    <a:bodyPr/>
                    <a:lstStyle/>
                    <a:p>
                      <a:pPr algn="ctr"/>
                      <a:endParaRPr kumimoji="1" lang="ja-JP" altLang="en-US" dirty="0"/>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dirty="0">
                          <a:latin typeface="メイリオ" panose="020B0604030504040204" pitchFamily="50" charset="-128"/>
                          <a:ea typeface="メイリオ" panose="020B0604030504040204" pitchFamily="50" charset="-128"/>
                        </a:rPr>
                        <a:t>2017-18</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2018-19</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2019-20</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2020-21</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2021-22</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3000958281"/>
                  </a:ext>
                </a:extLst>
              </a:tr>
              <a:tr h="432000">
                <a:tc>
                  <a:txBody>
                    <a:bodyPr/>
                    <a:lstStyle/>
                    <a:p>
                      <a:pPr algn="ctr"/>
                      <a:r>
                        <a:rPr kumimoji="1" lang="ja-JP" altLang="en-US" sz="1600" dirty="0">
                          <a:latin typeface="メイリオ" panose="020B0604030504040204" pitchFamily="50" charset="-128"/>
                          <a:ea typeface="メイリオ" panose="020B0604030504040204" pitchFamily="50" charset="-128"/>
                        </a:rPr>
                        <a:t>会　員　数</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ja-JP" altLang="en-US">
                          <a:latin typeface="メイリオ" panose="020B0604030504040204" pitchFamily="50" charset="-128"/>
                          <a:ea typeface="メイリオ" panose="020B0604030504040204" pitchFamily="50" charset="-128"/>
                        </a:rPr>
                        <a:t>１</a:t>
                      </a:r>
                      <a:r>
                        <a:rPr kumimoji="1" lang="en-US" altLang="ja-JP" dirty="0">
                          <a:latin typeface="メイリオ" panose="020B0604030504040204" pitchFamily="50" charset="-128"/>
                          <a:ea typeface="メイリオ" panose="020B0604030504040204" pitchFamily="50" charset="-128"/>
                        </a:rPr>
                        <a:t>,156</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1,190</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1,155</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1,114</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1,099</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3720415769"/>
                  </a:ext>
                </a:extLst>
              </a:tr>
              <a:tr h="432000">
                <a:tc>
                  <a:txBody>
                    <a:bodyPr/>
                    <a:lstStyle/>
                    <a:p>
                      <a:pPr algn="ctr"/>
                      <a:r>
                        <a:rPr kumimoji="1" lang="ja-JP" altLang="en-US" sz="1600" dirty="0">
                          <a:latin typeface="メイリオ" panose="020B0604030504040204" pitchFamily="50" charset="-128"/>
                          <a:ea typeface="メイリオ" panose="020B0604030504040204" pitchFamily="50" charset="-128"/>
                        </a:rPr>
                        <a:t>会員減変動</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endParaRPr kumimoji="1" lang="ja-JP" altLang="en-US"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endParaRPr kumimoji="1" lang="ja-JP" altLang="en-US"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ja-JP" altLang="en-US">
                          <a:solidFill>
                            <a:srgbClr val="FF0000"/>
                          </a:solidFill>
                          <a:latin typeface="メイリオ" panose="020B0604030504040204" pitchFamily="50" charset="-128"/>
                          <a:ea typeface="メイリオ" panose="020B0604030504040204" pitchFamily="50" charset="-128"/>
                        </a:rPr>
                        <a:t>▼</a:t>
                      </a:r>
                      <a:r>
                        <a:rPr kumimoji="1" lang="en-US" altLang="ja-JP" dirty="0">
                          <a:solidFill>
                            <a:schemeClr val="tx1"/>
                          </a:solidFill>
                          <a:latin typeface="メイリオ" panose="020B0604030504040204" pitchFamily="50" charset="-128"/>
                          <a:ea typeface="メイリオ" panose="020B0604030504040204" pitchFamily="50" charset="-128"/>
                        </a:rPr>
                        <a:t>15</a:t>
                      </a:r>
                      <a:endParaRPr kumimoji="1" lang="ja-JP" altLang="en-US"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ja-JP" altLang="en-US">
                          <a:solidFill>
                            <a:srgbClr val="FF0000"/>
                          </a:solidFill>
                          <a:latin typeface="メイリオ" panose="020B0604030504040204" pitchFamily="50" charset="-128"/>
                          <a:ea typeface="メイリオ" panose="020B0604030504040204" pitchFamily="50" charset="-128"/>
                        </a:rPr>
                        <a:t>▼</a:t>
                      </a:r>
                      <a:r>
                        <a:rPr kumimoji="1" lang="en-US" altLang="ja-JP" dirty="0">
                          <a:solidFill>
                            <a:schemeClr val="tx1"/>
                          </a:solidFill>
                          <a:latin typeface="メイリオ" panose="020B0604030504040204" pitchFamily="50" charset="-128"/>
                          <a:ea typeface="メイリオ" panose="020B0604030504040204" pitchFamily="50" charset="-128"/>
                        </a:rPr>
                        <a:t>37</a:t>
                      </a:r>
                      <a:endParaRPr kumimoji="1" lang="ja-JP" altLang="en-US"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2899112629"/>
                  </a:ext>
                </a:extLst>
              </a:tr>
              <a:tr h="432000">
                <a:tc>
                  <a:txBody>
                    <a:bodyPr/>
                    <a:lstStyle/>
                    <a:p>
                      <a:pPr algn="ctr"/>
                      <a:r>
                        <a:rPr kumimoji="1" lang="ja-JP" altLang="en-US" sz="1600" dirty="0">
                          <a:latin typeface="メイリオ" panose="020B0604030504040204" pitchFamily="50" charset="-128"/>
                          <a:ea typeface="メイリオ" panose="020B0604030504040204" pitchFamily="50" charset="-128"/>
                        </a:rPr>
                        <a:t>ク</a:t>
                      </a:r>
                      <a:r>
                        <a:rPr kumimoji="1" lang="en-US" altLang="ja-JP" sz="1600" dirty="0">
                          <a:latin typeface="メイリオ" panose="020B0604030504040204" pitchFamily="50" charset="-128"/>
                          <a:ea typeface="メイリオ" panose="020B0604030504040204" pitchFamily="50" charset="-128"/>
                        </a:rPr>
                        <a:t> </a:t>
                      </a:r>
                      <a:r>
                        <a:rPr kumimoji="1" lang="ja-JP" altLang="en-US" sz="1600" dirty="0">
                          <a:latin typeface="メイリオ" panose="020B0604030504040204" pitchFamily="50" charset="-128"/>
                          <a:ea typeface="メイリオ" panose="020B0604030504040204" pitchFamily="50" charset="-128"/>
                        </a:rPr>
                        <a:t>ラ ブ 数</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41</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41</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41</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41</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40</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2511933262"/>
                  </a:ext>
                </a:extLst>
              </a:tr>
              <a:tr h="432000">
                <a:tc>
                  <a:txBody>
                    <a:bodyPr/>
                    <a:lstStyle/>
                    <a:p>
                      <a:pPr algn="ctr"/>
                      <a:r>
                        <a:rPr kumimoji="1" lang="ja-JP" altLang="en-US" sz="1600" dirty="0">
                          <a:latin typeface="メイリオ" panose="020B0604030504040204" pitchFamily="50" charset="-128"/>
                          <a:ea typeface="メイリオ" panose="020B0604030504040204" pitchFamily="50" charset="-128"/>
                        </a:rPr>
                        <a:t>クラブ数変動</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ja-JP" altLang="en-US">
                          <a:latin typeface="メイリオ" panose="020B0604030504040204" pitchFamily="50" charset="-128"/>
                          <a:ea typeface="メイリオ" panose="020B0604030504040204" pitchFamily="50" charset="-128"/>
                        </a:rPr>
                        <a:t>０</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solidFill>
                            <a:schemeClr val="tx1"/>
                          </a:solidFill>
                          <a:latin typeface="メイリオ" panose="020B0604030504040204" pitchFamily="50" charset="-128"/>
                          <a:ea typeface="メイリオ" panose="020B0604030504040204" pitchFamily="50" charset="-128"/>
                        </a:rPr>
                        <a:t>1</a:t>
                      </a:r>
                      <a:endParaRPr kumimoji="1" lang="ja-JP" altLang="en-US"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solidFill>
                            <a:schemeClr val="tx1"/>
                          </a:solidFill>
                          <a:latin typeface="メイリオ" panose="020B0604030504040204" pitchFamily="50" charset="-128"/>
                          <a:ea typeface="メイリオ" panose="020B0604030504040204" pitchFamily="50" charset="-128"/>
                        </a:rPr>
                        <a:t>0</a:t>
                      </a:r>
                      <a:endParaRPr kumimoji="1" lang="ja-JP" altLang="en-US"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solidFill>
                            <a:schemeClr val="tx1"/>
                          </a:solidFill>
                          <a:latin typeface="メイリオ" panose="020B0604030504040204" pitchFamily="50" charset="-128"/>
                          <a:ea typeface="メイリオ" panose="020B0604030504040204" pitchFamily="50" charset="-128"/>
                        </a:rPr>
                        <a:t>0</a:t>
                      </a:r>
                      <a:endParaRPr kumimoji="1" lang="ja-JP" altLang="en-US"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ja-JP" altLang="en-US" dirty="0">
                          <a:solidFill>
                            <a:srgbClr val="FF0000"/>
                          </a:solidFill>
                          <a:latin typeface="メイリオ" panose="020B0604030504040204" pitchFamily="50" charset="-128"/>
                          <a:ea typeface="メイリオ" panose="020B0604030504040204" pitchFamily="50" charset="-128"/>
                        </a:rPr>
                        <a:t>▼</a:t>
                      </a:r>
                      <a:r>
                        <a:rPr kumimoji="1" lang="en-US" altLang="ja-JP" dirty="0">
                          <a:solidFill>
                            <a:schemeClr val="tx1"/>
                          </a:solidFill>
                          <a:latin typeface="メイリオ" panose="020B0604030504040204" pitchFamily="50" charset="-128"/>
                          <a:ea typeface="メイリオ" panose="020B0604030504040204" pitchFamily="50" charset="-128"/>
                        </a:rPr>
                        <a:t>1</a:t>
                      </a:r>
                      <a:endParaRPr kumimoji="1" lang="ja-JP" altLang="en-US"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2229135559"/>
                  </a:ext>
                </a:extLst>
              </a:tr>
            </a:tbl>
          </a:graphicData>
        </a:graphic>
      </p:graphicFrame>
      <p:sp>
        <p:nvSpPr>
          <p:cNvPr id="4" name="スライド番号プレースホルダー 3">
            <a:extLst>
              <a:ext uri="{FF2B5EF4-FFF2-40B4-BE49-F238E27FC236}">
                <a16:creationId xmlns:a16="http://schemas.microsoft.com/office/drawing/2014/main" id="{A18EF7DA-1469-436B-9F5C-5AF1BD85598C}"/>
              </a:ext>
            </a:extLst>
          </p:cNvPr>
          <p:cNvSpPr>
            <a:spLocks noGrp="1"/>
          </p:cNvSpPr>
          <p:nvPr>
            <p:ph type="sldNum" sz="quarter" idx="12"/>
          </p:nvPr>
        </p:nvSpPr>
        <p:spPr/>
        <p:txBody>
          <a:bodyPr/>
          <a:lstStyle/>
          <a:p>
            <a:fld id="{97A94E25-127B-4C48-AF96-44BA7B823777}" type="slidenum">
              <a:rPr lang="en-US" smtClean="0"/>
              <a:pPr/>
              <a:t>12</a:t>
            </a:fld>
            <a:endParaRPr lang="en-US" dirty="0"/>
          </a:p>
        </p:txBody>
      </p:sp>
      <p:graphicFrame>
        <p:nvGraphicFramePr>
          <p:cNvPr id="11" name="表 10">
            <a:extLst>
              <a:ext uri="{FF2B5EF4-FFF2-40B4-BE49-F238E27FC236}">
                <a16:creationId xmlns:a16="http://schemas.microsoft.com/office/drawing/2014/main" id="{18C0D787-6B01-4DC2-966A-5A9FD3423C05}"/>
              </a:ext>
            </a:extLst>
          </p:cNvPr>
          <p:cNvGraphicFramePr>
            <a:graphicFrameLocks noGrp="1"/>
          </p:cNvGraphicFramePr>
          <p:nvPr>
            <p:extLst>
              <p:ext uri="{D42A27DB-BD31-4B8C-83A1-F6EECF244321}">
                <p14:modId xmlns:p14="http://schemas.microsoft.com/office/powerpoint/2010/main" val="3455372859"/>
              </p:ext>
            </p:extLst>
          </p:nvPr>
        </p:nvGraphicFramePr>
        <p:xfrm>
          <a:off x="1252679" y="3705907"/>
          <a:ext cx="9900002" cy="2560320"/>
        </p:xfrm>
        <a:graphic>
          <a:graphicData uri="http://schemas.openxmlformats.org/drawingml/2006/table">
            <a:tbl>
              <a:tblPr firstRow="1" bandRow="1">
                <a:tableStyleId>{69012ECD-51FC-41F1-AA8D-1B2483CD663E}</a:tableStyleId>
              </a:tblPr>
              <a:tblGrid>
                <a:gridCol w="1626431">
                  <a:extLst>
                    <a:ext uri="{9D8B030D-6E8A-4147-A177-3AD203B41FA5}">
                      <a16:colId xmlns:a16="http://schemas.microsoft.com/office/drawing/2014/main" val="881926414"/>
                    </a:ext>
                  </a:extLst>
                </a:gridCol>
                <a:gridCol w="1626431">
                  <a:extLst>
                    <a:ext uri="{9D8B030D-6E8A-4147-A177-3AD203B41FA5}">
                      <a16:colId xmlns:a16="http://schemas.microsoft.com/office/drawing/2014/main" val="2157855658"/>
                    </a:ext>
                  </a:extLst>
                </a:gridCol>
                <a:gridCol w="1626431">
                  <a:extLst>
                    <a:ext uri="{9D8B030D-6E8A-4147-A177-3AD203B41FA5}">
                      <a16:colId xmlns:a16="http://schemas.microsoft.com/office/drawing/2014/main" val="2709769424"/>
                    </a:ext>
                  </a:extLst>
                </a:gridCol>
                <a:gridCol w="1626431">
                  <a:extLst>
                    <a:ext uri="{9D8B030D-6E8A-4147-A177-3AD203B41FA5}">
                      <a16:colId xmlns:a16="http://schemas.microsoft.com/office/drawing/2014/main" val="2394862413"/>
                    </a:ext>
                  </a:extLst>
                </a:gridCol>
                <a:gridCol w="1697139">
                  <a:extLst>
                    <a:ext uri="{9D8B030D-6E8A-4147-A177-3AD203B41FA5}">
                      <a16:colId xmlns:a16="http://schemas.microsoft.com/office/drawing/2014/main" val="3291908246"/>
                    </a:ext>
                  </a:extLst>
                </a:gridCol>
                <a:gridCol w="1697139">
                  <a:extLst>
                    <a:ext uri="{9D8B030D-6E8A-4147-A177-3AD203B41FA5}">
                      <a16:colId xmlns:a16="http://schemas.microsoft.com/office/drawing/2014/main" val="1614594350"/>
                    </a:ext>
                  </a:extLst>
                </a:gridCol>
              </a:tblGrid>
              <a:tr h="353927">
                <a:tc>
                  <a:txBody>
                    <a:bodyPr/>
                    <a:lstStyle/>
                    <a:p>
                      <a:pPr algn="ctr"/>
                      <a:endParaRPr kumimoji="1" lang="ja-JP" altLang="en-US" dirty="0"/>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dirty="0"/>
                        <a:t>2017-18</a:t>
                      </a:r>
                      <a:endParaRPr kumimoji="1" lang="ja-JP" altLang="en-US" dirty="0"/>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t>2018-19</a:t>
                      </a:r>
                      <a:endParaRPr kumimoji="1" lang="ja-JP" altLang="en-US" dirty="0"/>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t>2019-20</a:t>
                      </a:r>
                      <a:endParaRPr kumimoji="1" lang="ja-JP" altLang="en-US" dirty="0"/>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t>2020-21</a:t>
                      </a:r>
                      <a:endParaRPr kumimoji="1" lang="ja-JP" altLang="en-US" dirty="0"/>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t>2021-22</a:t>
                      </a:r>
                      <a:endParaRPr kumimoji="1" lang="ja-JP" altLang="en-US" dirty="0"/>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29261152"/>
                  </a:ext>
                </a:extLst>
              </a:tr>
              <a:tr h="353927">
                <a:tc>
                  <a:txBody>
                    <a:bodyPr/>
                    <a:lstStyle/>
                    <a:p>
                      <a:pPr algn="ctr"/>
                      <a:r>
                        <a:rPr kumimoji="1" lang="ja-JP" altLang="en-US" sz="1400" dirty="0">
                          <a:latin typeface="メイリオ" panose="020B0604030504040204" pitchFamily="50" charset="-128"/>
                          <a:ea typeface="メイリオ" panose="020B0604030504040204" pitchFamily="50" charset="-128"/>
                        </a:rPr>
                        <a:t>男性会員数（人</a:t>
                      </a:r>
                      <a:r>
                        <a:rPr kumimoji="1" lang="en-US" altLang="ja-JP" sz="1400" dirty="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1,090</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1,054</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1,007</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991</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1019</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971424145"/>
                  </a:ext>
                </a:extLst>
              </a:tr>
              <a:tr h="353927">
                <a:tc>
                  <a:txBody>
                    <a:bodyPr/>
                    <a:lstStyle/>
                    <a:p>
                      <a:pPr algn="ctr"/>
                      <a:r>
                        <a:rPr kumimoji="1" lang="ja-JP" altLang="en-US" sz="1400" dirty="0">
                          <a:latin typeface="メイリオ" panose="020B0604030504040204" pitchFamily="50" charset="-128"/>
                          <a:ea typeface="メイリオ" panose="020B0604030504040204" pitchFamily="50" charset="-128"/>
                        </a:rPr>
                        <a:t>女性会員数（人</a:t>
                      </a:r>
                      <a:r>
                        <a:rPr kumimoji="1" lang="en-US" altLang="ja-JP" sz="1400" dirty="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98</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100</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103</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104</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108</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324567332"/>
                  </a:ext>
                </a:extLst>
              </a:tr>
              <a:tr h="353927">
                <a:tc>
                  <a:txBody>
                    <a:bodyPr/>
                    <a:lstStyle/>
                    <a:p>
                      <a:pPr algn="ctr"/>
                      <a:r>
                        <a:rPr kumimoji="1" lang="ja-JP" altLang="en-US" sz="1400" dirty="0">
                          <a:latin typeface="メイリオ" panose="020B0604030504040204" pitchFamily="50" charset="-128"/>
                          <a:ea typeface="メイリオ" panose="020B0604030504040204" pitchFamily="50" charset="-128"/>
                        </a:rPr>
                        <a:t>未 報 告 数（人</a:t>
                      </a:r>
                      <a:r>
                        <a:rPr kumimoji="1" lang="en-US" altLang="ja-JP" sz="1400" dirty="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0</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0</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0</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3</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9</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746962980"/>
                  </a:ext>
                </a:extLst>
              </a:tr>
              <a:tr h="353927">
                <a:tc>
                  <a:txBody>
                    <a:bodyPr/>
                    <a:lstStyle/>
                    <a:p>
                      <a:pPr algn="ctr"/>
                      <a:r>
                        <a:rPr kumimoji="1" lang="ja-JP" altLang="en-US" sz="1400" dirty="0">
                          <a:latin typeface="メイリオ" panose="020B0604030504040204" pitchFamily="50" charset="-128"/>
                          <a:ea typeface="メイリオ" panose="020B0604030504040204" pitchFamily="50" charset="-128"/>
                        </a:rPr>
                        <a:t>合　　　　計</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1,188</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1,154</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1,110</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1,098</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1,136</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985486923"/>
                  </a:ext>
                </a:extLst>
              </a:tr>
              <a:tr h="353927">
                <a:tc>
                  <a:txBody>
                    <a:bodyPr/>
                    <a:lstStyle/>
                    <a:p>
                      <a:pPr algn="ctr"/>
                      <a:r>
                        <a:rPr kumimoji="1" lang="ja-JP" altLang="en-US" sz="1400" dirty="0">
                          <a:latin typeface="メイリオ" panose="020B0604030504040204" pitchFamily="50" charset="-128"/>
                          <a:ea typeface="メイリオ" panose="020B0604030504040204" pitchFamily="50" charset="-128"/>
                        </a:rPr>
                        <a:t>男性比率（％）</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90</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91</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90</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90</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90</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014530272"/>
                  </a:ext>
                </a:extLst>
              </a:tr>
              <a:tr h="353927">
                <a:tc>
                  <a:txBody>
                    <a:bodyPr/>
                    <a:lstStyle/>
                    <a:p>
                      <a:pPr algn="ctr"/>
                      <a:r>
                        <a:rPr kumimoji="1" lang="ja-JP" altLang="en-US" sz="1400" dirty="0">
                          <a:latin typeface="メイリオ" panose="020B0604030504040204" pitchFamily="50" charset="-128"/>
                          <a:ea typeface="メイリオ" panose="020B0604030504040204" pitchFamily="50" charset="-128"/>
                        </a:rPr>
                        <a:t>女性比率（％）</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10</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9</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10</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10</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kumimoji="1" lang="en-US" altLang="ja-JP" dirty="0">
                          <a:latin typeface="メイリオ" panose="020B0604030504040204" pitchFamily="50" charset="-128"/>
                          <a:ea typeface="メイリオ" panose="020B0604030504040204" pitchFamily="50" charset="-128"/>
                        </a:rPr>
                        <a:t>10</a:t>
                      </a:r>
                      <a:endParaRPr kumimoji="1" lang="ja-JP" altLang="en-US" dirty="0">
                        <a:latin typeface="メイリオ" panose="020B0604030504040204" pitchFamily="50" charset="-128"/>
                        <a:ea typeface="メイリオ" panose="020B0604030504040204" pitchFamily="50" charset="-128"/>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2312599761"/>
                  </a:ext>
                </a:extLst>
              </a:tr>
            </a:tbl>
          </a:graphicData>
        </a:graphic>
      </p:graphicFrame>
      <p:sp>
        <p:nvSpPr>
          <p:cNvPr id="12" name="正方形/長方形 11">
            <a:extLst>
              <a:ext uri="{FF2B5EF4-FFF2-40B4-BE49-F238E27FC236}">
                <a16:creationId xmlns:a16="http://schemas.microsoft.com/office/drawing/2014/main" id="{667D1348-1AD9-4618-B556-C9F187CF9F0B}"/>
              </a:ext>
            </a:extLst>
          </p:cNvPr>
          <p:cNvSpPr/>
          <p:nvPr/>
        </p:nvSpPr>
        <p:spPr>
          <a:xfrm>
            <a:off x="1659561" y="3121223"/>
            <a:ext cx="9086238"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dirty="0">
                <a:solidFill>
                  <a:srgbClr val="000000"/>
                </a:solidFill>
                <a:latin typeface="メイリオ" panose="020B0604030504040204" pitchFamily="50" charset="-128"/>
                <a:ea typeface="メイリオ" panose="020B0604030504040204" pitchFamily="50" charset="-128"/>
              </a:rPr>
              <a:t>図１．各年度における会員・クラブ数及びその変動（各年度</a:t>
            </a:r>
            <a:r>
              <a:rPr kumimoji="0" lang="en-US" altLang="ja-JP" sz="1400" dirty="0">
                <a:solidFill>
                  <a:srgbClr val="000000"/>
                </a:solidFill>
                <a:latin typeface="メイリオ" panose="020B0604030504040204" pitchFamily="50" charset="-128"/>
                <a:ea typeface="メイリオ" panose="020B0604030504040204" pitchFamily="50" charset="-128"/>
              </a:rPr>
              <a:t>7</a:t>
            </a:r>
            <a:r>
              <a:rPr kumimoji="0" lang="ja-JP" altLang="en-US" sz="1400" dirty="0">
                <a:solidFill>
                  <a:srgbClr val="000000"/>
                </a:solidFill>
                <a:latin typeface="メイリオ" panose="020B0604030504040204" pitchFamily="50" charset="-128"/>
                <a:ea typeface="メイリオ" panose="020B0604030504040204" pitchFamily="50" charset="-128"/>
              </a:rPr>
              <a:t>月</a:t>
            </a:r>
            <a:r>
              <a:rPr kumimoji="0" lang="en-US" altLang="ja-JP" sz="1400" dirty="0">
                <a:solidFill>
                  <a:srgbClr val="000000"/>
                </a:solidFill>
                <a:latin typeface="メイリオ" panose="020B0604030504040204" pitchFamily="50" charset="-128"/>
                <a:ea typeface="メイリオ" panose="020B0604030504040204" pitchFamily="50" charset="-128"/>
              </a:rPr>
              <a:t>1</a:t>
            </a:r>
            <a:r>
              <a:rPr kumimoji="0" lang="ja-JP" altLang="en-US" sz="1400" dirty="0">
                <a:solidFill>
                  <a:srgbClr val="000000"/>
                </a:solidFill>
                <a:latin typeface="メイリオ" panose="020B0604030504040204" pitchFamily="50" charset="-128"/>
                <a:ea typeface="メイリオ" panose="020B0604030504040204" pitchFamily="50" charset="-128"/>
              </a:rPr>
              <a:t>日付</a:t>
            </a:r>
            <a:r>
              <a:rPr kumimoji="0" lang="en-US" altLang="ja-JP" sz="1400" dirty="0">
                <a:solidFill>
                  <a:srgbClr val="000000"/>
                </a:solidFill>
                <a:latin typeface="メイリオ" panose="020B0604030504040204" pitchFamily="50" charset="-128"/>
                <a:ea typeface="メイリオ" panose="020B0604030504040204" pitchFamily="50" charset="-128"/>
              </a:rPr>
              <a:t>, </a:t>
            </a:r>
            <a:r>
              <a:rPr kumimoji="0" lang="ja-JP" altLang="en-US" sz="1400" dirty="0">
                <a:solidFill>
                  <a:srgbClr val="000000"/>
                </a:solidFill>
                <a:latin typeface="メイリオ" panose="020B0604030504040204" pitchFamily="50" charset="-128"/>
                <a:ea typeface="メイリオ" panose="020B0604030504040204" pitchFamily="50" charset="-128"/>
              </a:rPr>
              <a:t>ロータリークラブ・セントラルより）</a:t>
            </a:r>
            <a:endParaRPr kumimoji="0"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13" name="正方形/長方形 12">
            <a:extLst>
              <a:ext uri="{FF2B5EF4-FFF2-40B4-BE49-F238E27FC236}">
                <a16:creationId xmlns:a16="http://schemas.microsoft.com/office/drawing/2014/main" id="{72A94288-65AE-4908-93F5-AED8204085B7}"/>
              </a:ext>
            </a:extLst>
          </p:cNvPr>
          <p:cNvSpPr/>
          <p:nvPr/>
        </p:nvSpPr>
        <p:spPr>
          <a:xfrm>
            <a:off x="2040839" y="6356350"/>
            <a:ext cx="832368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dirty="0">
                <a:solidFill>
                  <a:srgbClr val="000000"/>
                </a:solidFill>
                <a:latin typeface="メイリオ" panose="020B0604030504040204" pitchFamily="50" charset="-128"/>
                <a:ea typeface="メイリオ" panose="020B0604030504040204" pitchFamily="50" charset="-128"/>
              </a:rPr>
              <a:t>図２．各年度における男女会員数及び比率（各年度</a:t>
            </a:r>
            <a:r>
              <a:rPr kumimoji="0" lang="en-US" altLang="ja-JP" sz="1400" dirty="0">
                <a:solidFill>
                  <a:srgbClr val="000000"/>
                </a:solidFill>
                <a:latin typeface="メイリオ" panose="020B0604030504040204" pitchFamily="50" charset="-128"/>
                <a:ea typeface="メイリオ" panose="020B0604030504040204" pitchFamily="50" charset="-128"/>
              </a:rPr>
              <a:t>7</a:t>
            </a:r>
            <a:r>
              <a:rPr kumimoji="0" lang="ja-JP" altLang="en-US" sz="1400" dirty="0">
                <a:solidFill>
                  <a:srgbClr val="000000"/>
                </a:solidFill>
                <a:latin typeface="メイリオ" panose="020B0604030504040204" pitchFamily="50" charset="-128"/>
                <a:ea typeface="メイリオ" panose="020B0604030504040204" pitchFamily="50" charset="-128"/>
              </a:rPr>
              <a:t>月</a:t>
            </a:r>
            <a:r>
              <a:rPr kumimoji="0" lang="en-US" altLang="ja-JP" sz="1400" dirty="0">
                <a:solidFill>
                  <a:srgbClr val="000000"/>
                </a:solidFill>
                <a:latin typeface="メイリオ" panose="020B0604030504040204" pitchFamily="50" charset="-128"/>
                <a:ea typeface="メイリオ" panose="020B0604030504040204" pitchFamily="50" charset="-128"/>
              </a:rPr>
              <a:t>1</a:t>
            </a:r>
            <a:r>
              <a:rPr kumimoji="0" lang="ja-JP" altLang="en-US" sz="1400" dirty="0">
                <a:solidFill>
                  <a:srgbClr val="000000"/>
                </a:solidFill>
                <a:latin typeface="メイリオ" panose="020B0604030504040204" pitchFamily="50" charset="-128"/>
                <a:ea typeface="メイリオ" panose="020B0604030504040204" pitchFamily="50" charset="-128"/>
              </a:rPr>
              <a:t>日付</a:t>
            </a:r>
            <a:r>
              <a:rPr kumimoji="0" lang="en-US" altLang="ja-JP" sz="1400" dirty="0">
                <a:solidFill>
                  <a:srgbClr val="000000"/>
                </a:solidFill>
                <a:latin typeface="メイリオ" panose="020B0604030504040204" pitchFamily="50" charset="-128"/>
                <a:ea typeface="メイリオ" panose="020B0604030504040204" pitchFamily="50" charset="-128"/>
              </a:rPr>
              <a:t>, </a:t>
            </a:r>
            <a:r>
              <a:rPr kumimoji="0" lang="ja-JP" altLang="en-US" sz="1400" dirty="0">
                <a:solidFill>
                  <a:srgbClr val="000000"/>
                </a:solidFill>
                <a:latin typeface="メイリオ" panose="020B0604030504040204" pitchFamily="50" charset="-128"/>
                <a:ea typeface="メイリオ" panose="020B0604030504040204" pitchFamily="50" charset="-128"/>
              </a:rPr>
              <a:t>ロータリークラブ・セントラルより）</a:t>
            </a:r>
            <a:endParaRPr kumimoji="0"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001810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t="7813" b="7813"/>
          <a:stretch>
            <a:fillRect/>
          </a:stretch>
        </p:blipFill>
        <p:spPr/>
      </p:pic>
      <p:sp>
        <p:nvSpPr>
          <p:cNvPr id="8" name="Text Placeholder 7">
            <a:extLst>
              <a:ext uri="{FF2B5EF4-FFF2-40B4-BE49-F238E27FC236}">
                <a16:creationId xmlns:a16="http://schemas.microsoft.com/office/drawing/2014/main" id="{957FEE79-D064-4140-BB3E-70CD0E9AAD6E}"/>
              </a:ext>
            </a:extLst>
          </p:cNvPr>
          <p:cNvSpPr>
            <a:spLocks noGrp="1"/>
          </p:cNvSpPr>
          <p:nvPr>
            <p:ph type="body" sz="quarter" idx="17"/>
          </p:nvPr>
        </p:nvSpPr>
        <p:spPr>
          <a:xfrm>
            <a:off x="-9108" y="-314739"/>
            <a:ext cx="12192000" cy="7787390"/>
          </a:xfrm>
        </p:spPr>
        <p:txBody>
          <a:bodyPr/>
          <a:lstStyle/>
          <a:p>
            <a:endParaRPr lang="ja" dirty="0"/>
          </a:p>
        </p:txBody>
      </p:sp>
      <p:sp>
        <p:nvSpPr>
          <p:cNvPr id="23" name="Subtitle 22">
            <a:extLst>
              <a:ext uri="{FF2B5EF4-FFF2-40B4-BE49-F238E27FC236}">
                <a16:creationId xmlns:a16="http://schemas.microsoft.com/office/drawing/2014/main" id="{A434ED2D-D6D8-4B5B-ADB9-DEC1605C712E}"/>
              </a:ext>
            </a:extLst>
          </p:cNvPr>
          <p:cNvSpPr>
            <a:spLocks noGrp="1"/>
          </p:cNvSpPr>
          <p:nvPr>
            <p:ph type="subTitle" idx="1"/>
          </p:nvPr>
        </p:nvSpPr>
        <p:spPr>
          <a:xfrm>
            <a:off x="6096000" y="3103071"/>
            <a:ext cx="6217645" cy="2924259"/>
          </a:xfrm>
        </p:spPr>
        <p:txBody>
          <a:bodyPr>
            <a:noAutofit/>
          </a:bodyPr>
          <a:lstStyle/>
          <a:p>
            <a:pPr marL="742950" indent="-742950" algn="l" rtl="0">
              <a:lnSpc>
                <a:spcPct val="100000"/>
              </a:lnSpc>
              <a:buAutoNum type="arabicPeriod"/>
            </a:pPr>
            <a:r>
              <a:rPr lang="ja" sz="4000" b="0" i="0" u="none" baseline="0" dirty="0">
                <a:latin typeface="Arial" panose="020B0604020202020204" pitchFamily="34" charset="0"/>
                <a:ea typeface="MS PGothic" panose="020B0600070205080204" pitchFamily="34" charset="-128"/>
                <a:cs typeface="Arial" panose="020B0604020202020204" pitchFamily="34" charset="0"/>
              </a:rPr>
              <a:t>社会奉仕</a:t>
            </a:r>
          </a:p>
          <a:p>
            <a:pPr marL="742950" indent="-742950" algn="l" rtl="0">
              <a:lnSpc>
                <a:spcPct val="100000"/>
              </a:lnSpc>
              <a:buAutoNum type="arabicPeriod"/>
            </a:pPr>
            <a:r>
              <a:rPr lang="ja" sz="4000" b="0" i="0" u="none" baseline="0" dirty="0">
                <a:latin typeface="Arial" panose="020B0604020202020204" pitchFamily="34" charset="0"/>
                <a:ea typeface="MS PGothic" panose="020B0600070205080204" pitchFamily="34" charset="-128"/>
                <a:cs typeface="Arial" panose="020B0604020202020204" pitchFamily="34" charset="0"/>
              </a:rPr>
              <a:t>友情と親睦</a:t>
            </a:r>
          </a:p>
          <a:p>
            <a:pPr marL="742950" indent="-742950" algn="l" rtl="0">
              <a:lnSpc>
                <a:spcPct val="100000"/>
              </a:lnSpc>
              <a:buAutoNum type="arabicPeriod"/>
            </a:pPr>
            <a:r>
              <a:rPr lang="ja" sz="4000" b="0" i="0" u="none" baseline="0" dirty="0">
                <a:latin typeface="Arial" panose="020B0604020202020204" pitchFamily="34" charset="0"/>
                <a:ea typeface="MS PGothic" panose="020B0600070205080204" pitchFamily="34" charset="-128"/>
                <a:cs typeface="Arial" panose="020B0604020202020204" pitchFamily="34" charset="0"/>
              </a:rPr>
              <a:t>仕事に役立つ</a:t>
            </a:r>
            <a:br>
              <a:rPr lang="en-US" altLang="ja" sz="4000" b="0" i="0" u="none" baseline="0" dirty="0">
                <a:latin typeface="Arial" panose="020B0604020202020204" pitchFamily="34" charset="0"/>
                <a:ea typeface="MS PGothic" panose="020B0600070205080204" pitchFamily="34" charset="-128"/>
                <a:cs typeface="Arial" panose="020B0604020202020204" pitchFamily="34" charset="0"/>
              </a:rPr>
            </a:br>
            <a:r>
              <a:rPr lang="ja" sz="4000" b="0" i="0" u="none" baseline="0" dirty="0">
                <a:latin typeface="Arial" panose="020B0604020202020204" pitchFamily="34" charset="0"/>
                <a:ea typeface="MS PGothic" panose="020B0600070205080204" pitchFamily="34" charset="-128"/>
                <a:cs typeface="Arial" panose="020B0604020202020204" pitchFamily="34" charset="0"/>
              </a:rPr>
              <a:t>スキルを学ぶ機会</a:t>
            </a:r>
          </a:p>
        </p:txBody>
      </p:sp>
      <p:sp>
        <p:nvSpPr>
          <p:cNvPr id="19" name="Text Placeholder 18">
            <a:extLst>
              <a:ext uri="{FF2B5EF4-FFF2-40B4-BE49-F238E27FC236}">
                <a16:creationId xmlns:a16="http://schemas.microsoft.com/office/drawing/2014/main" id="{4CAEAA8D-A958-41E4-ABA0-771F87F1F04C}"/>
              </a:ext>
            </a:extLst>
          </p:cNvPr>
          <p:cNvSpPr>
            <a:spLocks noGrp="1"/>
          </p:cNvSpPr>
          <p:nvPr>
            <p:ph type="body" sz="quarter" idx="14"/>
          </p:nvPr>
        </p:nvSpPr>
        <p:spPr>
          <a:xfrm>
            <a:off x="485372" y="-314739"/>
            <a:ext cx="6805394" cy="1471092"/>
          </a:xfrm>
        </p:spPr>
        <p:txBody>
          <a:bodyPr/>
          <a:lstStyle/>
          <a:p>
            <a:pPr lvl="0" algn="l" rtl="0"/>
            <a:r>
              <a:rPr lang="ja" b="1" i="0" u="none" baseline="0">
                <a:latin typeface="Arial" panose="020B0604020202020204" pitchFamily="34" charset="0"/>
                <a:ea typeface="MS PGothic" panose="020B0600070205080204" pitchFamily="34" charset="-128"/>
                <a:cs typeface="Arial" panose="020B0604020202020204" pitchFamily="34" charset="0"/>
              </a:rPr>
              <a:t>会員は何を求めているのか</a:t>
            </a:r>
          </a:p>
        </p:txBody>
      </p:sp>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2"/>
          </p:nvPr>
        </p:nvSpPr>
        <p:spPr/>
        <p:txBody>
          <a:bodyPr/>
          <a:lstStyle/>
          <a:p>
            <a:pPr algn="r" rtl="0"/>
            <a:fld id="{97A94E25-127B-4C48-AF96-44BA7B823777}" type="slidenum">
              <a:rPr/>
              <a:pPr algn="r" rtl="0"/>
              <a:t>13</a:t>
            </a:fld>
            <a:endParaRPr lang="ja" dirty="0"/>
          </a:p>
        </p:txBody>
      </p:sp>
    </p:spTree>
    <p:custDataLst>
      <p:tags r:id="rId1"/>
    </p:custDataLst>
    <p:extLst>
      <p:ext uri="{BB962C8B-B14F-4D97-AF65-F5344CB8AC3E}">
        <p14:creationId xmlns:p14="http://schemas.microsoft.com/office/powerpoint/2010/main" val="353064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A1162D12-A45C-4DA6-85B3-EB6C0724594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24100" y="2168525"/>
            <a:ext cx="7620000" cy="3981450"/>
          </a:xfrm>
        </p:spPr>
      </p:pic>
      <p:sp>
        <p:nvSpPr>
          <p:cNvPr id="2" name="タイトル 1">
            <a:extLst>
              <a:ext uri="{FF2B5EF4-FFF2-40B4-BE49-F238E27FC236}">
                <a16:creationId xmlns:a16="http://schemas.microsoft.com/office/drawing/2014/main" id="{0D784299-7C8D-4E1D-ACF8-CE769A80B52D}"/>
              </a:ext>
            </a:extLst>
          </p:cNvPr>
          <p:cNvSpPr>
            <a:spLocks noGrp="1"/>
          </p:cNvSpPr>
          <p:nvPr>
            <p:ph type="title"/>
          </p:nvPr>
        </p:nvSpPr>
        <p:spPr/>
        <p:txBody>
          <a:bodyPr anchor="ctr">
            <a:normAutofit/>
          </a:bodyPr>
          <a:lstStyle/>
          <a:p>
            <a:pPr algn="ctr"/>
            <a:r>
              <a:rPr kumimoji="1" lang="en-US" altLang="ja-JP" sz="4800" b="0" dirty="0">
                <a:solidFill>
                  <a:schemeClr val="tx1"/>
                </a:solidFill>
                <a:latin typeface="メイリオ" panose="020B0604030504040204" pitchFamily="50" charset="-128"/>
                <a:ea typeface="メイリオ" panose="020B0604030504040204" pitchFamily="50" charset="-128"/>
              </a:rPr>
              <a:t>DEI</a:t>
            </a:r>
            <a:r>
              <a:rPr kumimoji="1" lang="ja-JP" altLang="en-US" sz="4800" b="0" dirty="0">
                <a:solidFill>
                  <a:schemeClr val="tx1"/>
                </a:solidFill>
                <a:latin typeface="メイリオ" panose="020B0604030504040204" pitchFamily="50" charset="-128"/>
                <a:ea typeface="メイリオ" panose="020B0604030504040204" pitchFamily="50" charset="-128"/>
              </a:rPr>
              <a:t>の概念とは</a:t>
            </a:r>
            <a:r>
              <a:rPr kumimoji="1" lang="en-US" altLang="ja-JP" sz="4800" b="0" dirty="0">
                <a:solidFill>
                  <a:schemeClr val="tx1"/>
                </a:solidFill>
                <a:latin typeface="メイリオ" panose="020B0604030504040204" pitchFamily="50" charset="-128"/>
                <a:ea typeface="メイリオ" panose="020B0604030504040204" pitchFamily="50" charset="-128"/>
              </a:rPr>
              <a:t>…</a:t>
            </a:r>
            <a:endParaRPr kumimoji="1" lang="ja-JP" altLang="en-US" sz="4800" b="0" dirty="0">
              <a:solidFill>
                <a:schemeClr val="tx1"/>
              </a:solidFill>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E09BA225-A11B-42FA-A00E-44362CBC35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6965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3B7276-9E3E-40EE-B51E-4EA29DFDB91E}"/>
              </a:ext>
            </a:extLst>
          </p:cNvPr>
          <p:cNvSpPr>
            <a:spLocks noGrp="1"/>
          </p:cNvSpPr>
          <p:nvPr>
            <p:ph type="sldNum" sz="quarter" idx="12"/>
          </p:nvPr>
        </p:nvSpPr>
        <p:spPr/>
        <p:txBody>
          <a:bodyPr/>
          <a:lstStyle/>
          <a:p>
            <a:pPr algn="r" rtl="0"/>
            <a:fld id="{97A94E25-127B-4C48-AF96-44BA7B823777}" type="slidenum">
              <a:rPr>
                <a:latin typeface="Arial" panose="020B0604020202020204" pitchFamily="34" charset="0"/>
                <a:ea typeface="MS PGothic" panose="020B0600070205080204" pitchFamily="34" charset="-128"/>
                <a:cs typeface="Arial" panose="020B0604020202020204" pitchFamily="34" charset="0"/>
              </a:rPr>
              <a:pPr algn="r" rtl="0"/>
              <a:t>15</a:t>
            </a:fld>
            <a:endParaRPr lang="ja" dirty="0">
              <a:latin typeface="Arial" panose="020B0604020202020204" pitchFamily="34" charset="0"/>
              <a:ea typeface="MS PGothic" panose="020B0600070205080204" pitchFamily="34" charset="-128"/>
              <a:cs typeface="Arial" panose="020B0604020202020204" pitchFamily="34" charset="0"/>
            </a:endParaRPr>
          </a:p>
        </p:txBody>
      </p:sp>
      <p:pic>
        <p:nvPicPr>
          <p:cNvPr id="9" name="Picture 8"/>
          <p:cNvPicPr>
            <a:picLocks noChangeAspect="1"/>
          </p:cNvPicPr>
          <p:nvPr/>
        </p:nvPicPr>
        <p:blipFill>
          <a:blip r:embed="rId4"/>
          <a:stretch>
            <a:fillRect/>
          </a:stretch>
        </p:blipFill>
        <p:spPr>
          <a:xfrm>
            <a:off x="224393" y="203610"/>
            <a:ext cx="4608975" cy="1780186"/>
          </a:xfrm>
          <a:prstGeom prst="rect">
            <a:avLst/>
          </a:prstGeom>
        </p:spPr>
      </p:pic>
      <p:sp>
        <p:nvSpPr>
          <p:cNvPr id="10" name="TextBox 9"/>
          <p:cNvSpPr txBox="1"/>
          <p:nvPr/>
        </p:nvSpPr>
        <p:spPr>
          <a:xfrm>
            <a:off x="386320" y="1885343"/>
            <a:ext cx="4406712" cy="2308324"/>
          </a:xfrm>
          <a:prstGeom prst="rect">
            <a:avLst/>
          </a:prstGeom>
          <a:noFill/>
        </p:spPr>
        <p:txBody>
          <a:bodyPr wrap="square" rtlCol="0">
            <a:spAutoFit/>
          </a:bodyPr>
          <a:lstStyle/>
          <a:p>
            <a:pPr algn="l" rtl="0"/>
            <a:r>
              <a:rPr lang="ja-JP" altLang="en-US" sz="2400" b="1" i="0" u="none" baseline="0" dirty="0">
                <a:solidFill>
                  <a:schemeClr val="bg1"/>
                </a:solidFill>
                <a:latin typeface="Arial" panose="020B0604020202020204" pitchFamily="34" charset="0"/>
                <a:ea typeface="MS PGothic" panose="020B0600070205080204" pitchFamily="34" charset="-128"/>
                <a:cs typeface="Arial" panose="020B0604020202020204" pitchFamily="34" charset="0"/>
              </a:rPr>
              <a:t>会員候補者情報プログラム</a:t>
            </a:r>
            <a:endParaRPr lang="en-US" altLang="ja-JP" sz="2400" b="1" i="0" u="none" baseline="0" dirty="0">
              <a:solidFill>
                <a:schemeClr val="bg1"/>
              </a:solidFill>
              <a:latin typeface="Arial" panose="020B0604020202020204" pitchFamily="34" charset="0"/>
              <a:ea typeface="MS PGothic" panose="020B0600070205080204" pitchFamily="34" charset="-128"/>
              <a:cs typeface="Arial" panose="020B0604020202020204" pitchFamily="34" charset="0"/>
            </a:endParaRPr>
          </a:p>
          <a:p>
            <a:pPr algn="l" rtl="0"/>
            <a:endParaRPr lang="en-US" altLang="ja" sz="2400" dirty="0">
              <a:solidFill>
                <a:schemeClr val="bg1"/>
              </a:solidFill>
              <a:latin typeface="Arial" panose="020B0604020202020204" pitchFamily="34" charset="0"/>
              <a:ea typeface="MS PGothic" panose="020B0600070205080204" pitchFamily="34" charset="-128"/>
              <a:cs typeface="Arial" panose="020B0604020202020204" pitchFamily="34" charset="0"/>
            </a:endParaRPr>
          </a:p>
          <a:p>
            <a:pPr algn="l" rtl="0"/>
            <a:r>
              <a:rPr lang="ja" sz="2400" b="0" i="0" u="none" baseline="0" dirty="0">
                <a:solidFill>
                  <a:schemeClr val="bg1"/>
                </a:solidFill>
                <a:latin typeface="Arial" panose="020B0604020202020204" pitchFamily="34" charset="0"/>
                <a:ea typeface="MS PGothic" panose="020B0600070205080204" pitchFamily="34" charset="-128"/>
                <a:cs typeface="Arial" panose="020B0604020202020204" pitchFamily="34" charset="0"/>
              </a:rPr>
              <a:t>「ロータリーへの入会」ページ（</a:t>
            </a:r>
            <a:r>
              <a:rPr lang="ja" sz="2400" b="1" i="0" u="none" baseline="0" dirty="0">
                <a:solidFill>
                  <a:schemeClr val="bg1"/>
                </a:solidFill>
                <a:latin typeface="Arial" panose="020B0604020202020204" pitchFamily="34" charset="0"/>
                <a:ea typeface="MS PGothic" panose="020B0600070205080204" pitchFamily="34" charset="-128"/>
                <a:cs typeface="Arial" panose="020B0604020202020204" pitchFamily="34" charset="0"/>
              </a:rPr>
              <a:t>Rotary.org/join</a:t>
            </a:r>
            <a:r>
              <a:rPr lang="ja" sz="2400" b="0" i="0" u="none" baseline="0" dirty="0">
                <a:solidFill>
                  <a:schemeClr val="bg1"/>
                </a:solidFill>
                <a:latin typeface="Arial" panose="020B0604020202020204" pitchFamily="34" charset="0"/>
                <a:ea typeface="MS PGothic" panose="020B0600070205080204" pitchFamily="34" charset="-128"/>
                <a:cs typeface="Arial" panose="020B0604020202020204" pitchFamily="34" charset="0"/>
              </a:rPr>
              <a:t>）を訪れた</a:t>
            </a:r>
            <a:endParaRPr lang="en-US" altLang="ja" sz="2400" b="0" i="0" u="none" baseline="0" dirty="0">
              <a:solidFill>
                <a:schemeClr val="bg1"/>
              </a:solidFill>
              <a:latin typeface="Arial" panose="020B0604020202020204" pitchFamily="34" charset="0"/>
              <a:ea typeface="MS PGothic" panose="020B0600070205080204" pitchFamily="34" charset="-128"/>
              <a:cs typeface="Arial" panose="020B0604020202020204" pitchFamily="34" charset="0"/>
            </a:endParaRPr>
          </a:p>
          <a:p>
            <a:pPr algn="l" rtl="0"/>
            <a:r>
              <a:rPr lang="ja" sz="2400" b="0" i="0" u="none" baseline="0" dirty="0">
                <a:solidFill>
                  <a:schemeClr val="bg1"/>
                </a:solidFill>
                <a:latin typeface="Arial" panose="020B0604020202020204" pitchFamily="34" charset="0"/>
                <a:ea typeface="MS PGothic" panose="020B0600070205080204" pitchFamily="34" charset="-128"/>
                <a:cs typeface="Arial" panose="020B0604020202020204" pitchFamily="34" charset="0"/>
              </a:rPr>
              <a:t>入会候補者、紹介者、</a:t>
            </a:r>
            <a:endParaRPr lang="en-US" altLang="ja" sz="2400" b="0" i="0" u="none" baseline="0" dirty="0">
              <a:solidFill>
                <a:schemeClr val="bg1"/>
              </a:solidFill>
              <a:latin typeface="Arial" panose="020B0604020202020204" pitchFamily="34" charset="0"/>
              <a:ea typeface="MS PGothic" panose="020B0600070205080204" pitchFamily="34" charset="-128"/>
              <a:cs typeface="Arial" panose="020B0604020202020204" pitchFamily="34" charset="0"/>
            </a:endParaRPr>
          </a:p>
          <a:p>
            <a:pPr algn="l" rtl="0"/>
            <a:r>
              <a:rPr lang="ja" sz="2400" b="0" i="0" u="none" baseline="0" dirty="0">
                <a:solidFill>
                  <a:schemeClr val="bg1"/>
                </a:solidFill>
                <a:latin typeface="Arial" panose="020B0604020202020204" pitchFamily="34" charset="0"/>
                <a:ea typeface="MS PGothic" panose="020B0600070205080204" pitchFamily="34" charset="-128"/>
                <a:cs typeface="Arial" panose="020B0604020202020204" pitchFamily="34" charset="0"/>
              </a:rPr>
              <a:t>移転会員、再入会希望者</a:t>
            </a:r>
          </a:p>
        </p:txBody>
      </p:sp>
      <p:sp>
        <p:nvSpPr>
          <p:cNvPr id="12" name="Subtitle 22">
            <a:extLst>
              <a:ext uri="{FF2B5EF4-FFF2-40B4-BE49-F238E27FC236}">
                <a16:creationId xmlns:a16="http://schemas.microsoft.com/office/drawing/2014/main" id="{A434ED2D-D6D8-4B5B-ADB9-DEC1605C712E}"/>
              </a:ext>
            </a:extLst>
          </p:cNvPr>
          <p:cNvSpPr>
            <a:spLocks noGrp="1"/>
          </p:cNvSpPr>
          <p:nvPr>
            <p:ph type="subTitle" idx="1"/>
          </p:nvPr>
        </p:nvSpPr>
        <p:spPr>
          <a:xfrm>
            <a:off x="4630461" y="1885343"/>
            <a:ext cx="7019672" cy="3770021"/>
          </a:xfrm>
        </p:spPr>
        <p:txBody>
          <a:bodyPr>
            <a:noAutofit/>
          </a:bodyPr>
          <a:lstStyle/>
          <a:p>
            <a:pPr marL="0" indent="0" algn="l" rtl="0">
              <a:lnSpc>
                <a:spcPts val="4000"/>
              </a:lnSpc>
              <a:spcAft>
                <a:spcPts val="1200"/>
              </a:spcAft>
              <a:buNone/>
            </a:pPr>
            <a:r>
              <a:rPr lang="ja-JP" altLang="en-US" sz="3600" b="0" i="0" u="none" baseline="0" dirty="0">
                <a:latin typeface="Arial" panose="020B0604020202020204" pitchFamily="34" charset="0"/>
                <a:ea typeface="MS PGothic" panose="020B0600070205080204" pitchFamily="34" charset="-128"/>
                <a:cs typeface="Arial" panose="020B0604020202020204" pitchFamily="34" charset="0"/>
              </a:rPr>
              <a:t>昨年の</a:t>
            </a:r>
            <a:r>
              <a:rPr lang="ja" sz="3600" b="0" i="0" u="none" baseline="0" dirty="0">
                <a:latin typeface="Arial" panose="020B0604020202020204" pitchFamily="34" charset="0"/>
                <a:ea typeface="MS PGothic" panose="020B0600070205080204" pitchFamily="34" charset="-128"/>
                <a:cs typeface="Arial" panose="020B0604020202020204" pitchFamily="34" charset="0"/>
              </a:rPr>
              <a:t>問い合わせ数</a:t>
            </a:r>
            <a:br>
              <a:rPr lang="en-US" altLang="ja" sz="3600" dirty="0">
                <a:latin typeface="Arial" panose="020B0604020202020204" pitchFamily="34" charset="0"/>
                <a:ea typeface="MS PGothic" panose="020B0600070205080204" pitchFamily="34" charset="-128"/>
                <a:cs typeface="Arial" panose="020B0604020202020204" pitchFamily="34" charset="0"/>
              </a:rPr>
            </a:br>
            <a:r>
              <a:rPr lang="ja" sz="3600" b="1" i="0" u="none" baseline="0" dirty="0">
                <a:solidFill>
                  <a:srgbClr val="F7A81B"/>
                </a:solidFill>
                <a:latin typeface="Arial" panose="020B0604020202020204" pitchFamily="34" charset="0"/>
                <a:ea typeface="MS PGothic" panose="020B0600070205080204" pitchFamily="34" charset="-128"/>
                <a:cs typeface="Arial" panose="020B0604020202020204" pitchFamily="34" charset="0"/>
              </a:rPr>
              <a:t>20,000件</a:t>
            </a:r>
            <a:r>
              <a:rPr lang="ja-JP" altLang="en-US" sz="3600" b="1" i="0" u="none" baseline="0" dirty="0">
                <a:solidFill>
                  <a:srgbClr val="F7A81B"/>
                </a:solidFill>
                <a:latin typeface="Arial" panose="020B0604020202020204" pitchFamily="34" charset="0"/>
                <a:ea typeface="MS PGothic" panose="020B0600070205080204" pitchFamily="34" charset="-128"/>
                <a:cs typeface="Arial" panose="020B0604020202020204" pitchFamily="34" charset="0"/>
              </a:rPr>
              <a:t>以上</a:t>
            </a:r>
            <a:endParaRPr lang="en-US" altLang="ja-JP" sz="3600" b="1" i="0" u="none" baseline="0" dirty="0">
              <a:solidFill>
                <a:srgbClr val="F7A81B"/>
              </a:solidFill>
              <a:latin typeface="Arial" panose="020B0604020202020204" pitchFamily="34" charset="0"/>
              <a:ea typeface="MS PGothic" panose="020B0600070205080204" pitchFamily="34" charset="-128"/>
              <a:cs typeface="Arial" panose="020B0604020202020204" pitchFamily="34" charset="0"/>
            </a:endParaRPr>
          </a:p>
          <a:p>
            <a:pPr marL="0" indent="0" algn="l" rtl="0">
              <a:lnSpc>
                <a:spcPts val="4000"/>
              </a:lnSpc>
              <a:spcAft>
                <a:spcPts val="1200"/>
              </a:spcAft>
              <a:buNone/>
            </a:pPr>
            <a:r>
              <a:rPr lang="ja" sz="3600" b="1" i="0" u="none" baseline="0" dirty="0">
                <a:solidFill>
                  <a:srgbClr val="F7A81B"/>
                </a:solidFill>
                <a:latin typeface="Arial" panose="020B0604020202020204" pitchFamily="34" charset="0"/>
                <a:ea typeface="MS PGothic" panose="020B0600070205080204" pitchFamily="34" charset="-128"/>
                <a:cs typeface="Arial" panose="020B0604020202020204" pitchFamily="34" charset="0"/>
              </a:rPr>
              <a:t>35% </a:t>
            </a:r>
            <a:r>
              <a:rPr lang="ja" sz="3600" b="0" i="0" u="none" baseline="0" dirty="0">
                <a:latin typeface="Arial" panose="020B0604020202020204" pitchFamily="34" charset="0"/>
                <a:ea typeface="MS PGothic" panose="020B0600070205080204" pitchFamily="34" charset="-128"/>
                <a:cs typeface="Arial" panose="020B0604020202020204" pitchFamily="34" charset="0"/>
              </a:rPr>
              <a:t>が女性</a:t>
            </a:r>
            <a:endParaRPr lang="en-US" altLang="ja" sz="3600" b="0" i="0" u="none" baseline="0" dirty="0">
              <a:latin typeface="Arial" panose="020B0604020202020204" pitchFamily="34" charset="0"/>
              <a:ea typeface="MS PGothic" panose="020B0600070205080204" pitchFamily="34" charset="-128"/>
              <a:cs typeface="Arial" panose="020B0604020202020204" pitchFamily="34" charset="0"/>
            </a:endParaRPr>
          </a:p>
          <a:p>
            <a:pPr marL="0" indent="0" algn="l" rtl="0">
              <a:lnSpc>
                <a:spcPts val="4000"/>
              </a:lnSpc>
              <a:spcAft>
                <a:spcPts val="1200"/>
              </a:spcAft>
              <a:buNone/>
            </a:pPr>
            <a:r>
              <a:rPr lang="ja" sz="3600" b="1" i="0" u="none" baseline="0" dirty="0">
                <a:solidFill>
                  <a:srgbClr val="F7A81B"/>
                </a:solidFill>
                <a:latin typeface="Arial" panose="020B0604020202020204" pitchFamily="34" charset="0"/>
                <a:ea typeface="MS PGothic" panose="020B0600070205080204" pitchFamily="34" charset="-128"/>
                <a:cs typeface="Arial" panose="020B0604020202020204" pitchFamily="34" charset="0"/>
              </a:rPr>
              <a:t>59％</a:t>
            </a:r>
            <a:r>
              <a:rPr lang="ja" sz="3600" b="0" i="0" u="none" baseline="0" dirty="0">
                <a:latin typeface="Arial" panose="020B0604020202020204" pitchFamily="34" charset="0"/>
                <a:ea typeface="MS PGothic" panose="020B0600070205080204" pitchFamily="34" charset="-128"/>
                <a:cs typeface="Arial" panose="020B0604020202020204" pitchFamily="34" charset="0"/>
              </a:rPr>
              <a:t>が40歳未満</a:t>
            </a:r>
            <a:endParaRPr lang="en-US" altLang="ja" sz="3600" b="0" i="0" u="none" baseline="0" dirty="0">
              <a:latin typeface="Arial" panose="020B0604020202020204" pitchFamily="34" charset="0"/>
              <a:ea typeface="MS PGothic" panose="020B0600070205080204" pitchFamily="34" charset="-128"/>
              <a:cs typeface="Arial" panose="020B0604020202020204" pitchFamily="34" charset="0"/>
            </a:endParaRPr>
          </a:p>
          <a:p>
            <a:pPr marL="0" indent="0" algn="l" rtl="0">
              <a:lnSpc>
                <a:spcPts val="4000"/>
              </a:lnSpc>
              <a:spcAft>
                <a:spcPts val="1200"/>
              </a:spcAft>
              <a:buNone/>
            </a:pPr>
            <a:r>
              <a:rPr lang="ja" sz="3600" b="1" i="0" u="none" baseline="0" dirty="0">
                <a:solidFill>
                  <a:srgbClr val="F7A81B"/>
                </a:solidFill>
                <a:latin typeface="Arial" panose="020B0604020202020204" pitchFamily="34" charset="0"/>
                <a:ea typeface="MS PGothic" panose="020B0600070205080204" pitchFamily="34" charset="-128"/>
                <a:cs typeface="Arial" panose="020B0604020202020204" pitchFamily="34" charset="0"/>
              </a:rPr>
              <a:t>50％ </a:t>
            </a:r>
            <a:r>
              <a:rPr lang="ja" sz="3600" b="0" i="0" u="none" baseline="0" dirty="0">
                <a:latin typeface="Arial" panose="020B0604020202020204" pitchFamily="34" charset="0"/>
                <a:ea typeface="MS PGothic" panose="020B0600070205080204" pitchFamily="34" charset="-128"/>
                <a:cs typeface="Arial" panose="020B0604020202020204" pitchFamily="34" charset="0"/>
              </a:rPr>
              <a:t>がロータリー</a:t>
            </a:r>
            <a:br>
              <a:rPr lang="en-US" altLang="ja" sz="3600" b="0" i="0" u="none" baseline="0" dirty="0">
                <a:latin typeface="Arial" panose="020B0604020202020204" pitchFamily="34" charset="0"/>
                <a:ea typeface="MS PGothic" panose="020B0600070205080204" pitchFamily="34" charset="-128"/>
                <a:cs typeface="Arial" panose="020B0604020202020204" pitchFamily="34" charset="0"/>
              </a:rPr>
            </a:br>
            <a:r>
              <a:rPr lang="ja" sz="3600" b="0" i="0" u="none" baseline="0" dirty="0">
                <a:latin typeface="Arial" panose="020B0604020202020204" pitchFamily="34" charset="0"/>
                <a:ea typeface="MS PGothic" panose="020B0600070205080204" pitchFamily="34" charset="-128"/>
                <a:cs typeface="Arial" panose="020B0604020202020204" pitchFamily="34" charset="0"/>
              </a:rPr>
              <a:t>との個人的な</a:t>
            </a:r>
            <a:br>
              <a:rPr lang="en-US" altLang="ja" sz="3600" b="0" i="0" u="none" baseline="0" dirty="0">
                <a:latin typeface="Arial" panose="020B0604020202020204" pitchFamily="34" charset="0"/>
                <a:ea typeface="MS PGothic" panose="020B0600070205080204" pitchFamily="34" charset="-128"/>
                <a:cs typeface="Arial" panose="020B0604020202020204" pitchFamily="34" charset="0"/>
              </a:rPr>
            </a:br>
            <a:r>
              <a:rPr lang="ja" sz="3600" b="0" i="0" u="none" baseline="0" dirty="0">
                <a:latin typeface="Arial" panose="020B0604020202020204" pitchFamily="34" charset="0"/>
                <a:ea typeface="MS PGothic" panose="020B0600070205080204" pitchFamily="34" charset="-128"/>
                <a:cs typeface="Arial" panose="020B0604020202020204" pitchFamily="34" charset="0"/>
              </a:rPr>
              <a:t>つながりを持つ</a:t>
            </a:r>
            <a:br>
              <a:rPr lang="ja" sz="3600" dirty="0">
                <a:latin typeface="Arial" panose="020B0604020202020204" pitchFamily="34" charset="0"/>
                <a:ea typeface="MS PGothic" panose="020B0600070205080204" pitchFamily="34" charset="-128"/>
                <a:cs typeface="Arial" panose="020B0604020202020204" pitchFamily="34" charset="0"/>
              </a:rPr>
            </a:br>
            <a:endParaRPr lang="ja" sz="3600" dirty="0">
              <a:latin typeface="Arial" panose="020B0604020202020204" pitchFamily="34" charset="0"/>
              <a:ea typeface="MS PGothic" panose="020B0600070205080204" pitchFamily="34" charset="-128"/>
              <a:cs typeface="Arial" panose="020B0604020202020204" pitchFamily="34" charset="0"/>
            </a:endParaRPr>
          </a:p>
          <a:p>
            <a:pPr algn="l" rtl="0">
              <a:lnSpc>
                <a:spcPts val="4000"/>
              </a:lnSpc>
            </a:pPr>
            <a:endParaRPr lang="ja" sz="3600" dirty="0">
              <a:latin typeface="Arial" panose="020B0604020202020204" pitchFamily="34" charset="0"/>
              <a:ea typeface="MS PGothic" panose="020B0600070205080204" pitchFamily="34" charset="-128"/>
              <a:cs typeface="Arial" panose="020B0604020202020204" pitchFamily="34" charset="0"/>
            </a:endParaRPr>
          </a:p>
          <a:p>
            <a:pPr algn="l" rtl="0">
              <a:lnSpc>
                <a:spcPts val="4000"/>
              </a:lnSpc>
            </a:pPr>
            <a:endParaRPr lang="ja" sz="4000" dirty="0">
              <a:latin typeface="Arial" panose="020B0604020202020204" pitchFamily="34" charset="0"/>
              <a:ea typeface="MS PGothic" panose="020B0600070205080204" pitchFamily="34" charset="-128"/>
              <a:cs typeface="Arial" panose="020B0604020202020204" pitchFamily="34" charset="0"/>
            </a:endParaRPr>
          </a:p>
          <a:p>
            <a:pPr algn="l" rtl="0">
              <a:lnSpc>
                <a:spcPts val="4000"/>
              </a:lnSpc>
            </a:pPr>
            <a:endParaRPr lang="ja" sz="4000" dirty="0">
              <a:latin typeface="Arial" panose="020B0604020202020204" pitchFamily="34" charset="0"/>
              <a:ea typeface="MS PGothic" panose="020B0600070205080204" pitchFamily="34" charset="-128"/>
              <a:cs typeface="Arial" panose="020B0604020202020204" pitchFamily="34" charset="0"/>
            </a:endParaRPr>
          </a:p>
          <a:p>
            <a:pPr algn="l" rtl="0">
              <a:lnSpc>
                <a:spcPts val="4000"/>
              </a:lnSpc>
            </a:pPr>
            <a:endParaRPr lang="ja" sz="4000" dirty="0">
              <a:latin typeface="Arial" panose="020B0604020202020204" pitchFamily="34" charset="0"/>
              <a:ea typeface="MS PGothic" panose="020B0600070205080204" pitchFamily="34" charset="-128"/>
              <a:cs typeface="Arial" panose="020B0604020202020204" pitchFamily="34" charset="0"/>
            </a:endParaRPr>
          </a:p>
        </p:txBody>
      </p:sp>
      <p:sp>
        <p:nvSpPr>
          <p:cNvPr id="13" name="Oval 12">
            <a:extLst>
              <a:ext uri="{FF2B5EF4-FFF2-40B4-BE49-F238E27FC236}">
                <a16:creationId xmlns:a16="http://schemas.microsoft.com/office/drawing/2014/main" id="{FD439950-EA10-405E-8513-079C0176184C}"/>
              </a:ext>
            </a:extLst>
          </p:cNvPr>
          <p:cNvSpPr/>
          <p:nvPr/>
        </p:nvSpPr>
        <p:spPr>
          <a:xfrm>
            <a:off x="8929688" y="3262314"/>
            <a:ext cx="3029479" cy="3186652"/>
          </a:xfrm>
          <a:prstGeom prst="ellipse">
            <a:avLst/>
          </a:prstGeom>
          <a:solidFill>
            <a:srgbClr val="01B4E7">
              <a:alpha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 sz="18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 name="TextBox 13">
            <a:extLst>
              <a:ext uri="{FF2B5EF4-FFF2-40B4-BE49-F238E27FC236}">
                <a16:creationId xmlns:a16="http://schemas.microsoft.com/office/drawing/2014/main" id="{2C9319B2-295D-46B3-9669-88E271BFCD32}"/>
              </a:ext>
            </a:extLst>
          </p:cNvPr>
          <p:cNvSpPr txBox="1"/>
          <p:nvPr/>
        </p:nvSpPr>
        <p:spPr>
          <a:xfrm>
            <a:off x="8716217" y="3516812"/>
            <a:ext cx="3475783" cy="2677656"/>
          </a:xfrm>
          <a:prstGeom prst="rect">
            <a:avLst/>
          </a:prstGeom>
          <a:noFill/>
        </p:spPr>
        <p:txBody>
          <a:bodyPr wrap="square" rtlCol="0">
            <a:spAutoFit/>
          </a:bodyPr>
          <a:lstStyle/>
          <a:p>
            <a:pPr algn="ctr" rtl="0"/>
            <a:r>
              <a:rPr lang="ja" sz="2800" b="1" i="0" u="none" baseline="0" dirty="0">
                <a:solidFill>
                  <a:srgbClr val="FFFFFF"/>
                </a:solidFill>
                <a:latin typeface="Arial" panose="020B0604020202020204" pitchFamily="34" charset="0"/>
                <a:ea typeface="MS PGothic" panose="020B0600070205080204" pitchFamily="34" charset="-128"/>
                <a:cs typeface="Arial" panose="020B0604020202020204" pitchFamily="34" charset="0"/>
              </a:rPr>
              <a:t>71％の</a:t>
            </a:r>
            <a:endParaRPr lang="en-US" altLang="ja" sz="2800" b="1" i="0" u="none" baseline="0" dirty="0">
              <a:solidFill>
                <a:srgbClr val="FFFFFF"/>
              </a:solidFill>
              <a:latin typeface="Arial" panose="020B0604020202020204" pitchFamily="34" charset="0"/>
              <a:ea typeface="MS PGothic" panose="020B0600070205080204" pitchFamily="34" charset="-128"/>
              <a:cs typeface="Arial" panose="020B0604020202020204" pitchFamily="34" charset="0"/>
            </a:endParaRPr>
          </a:p>
          <a:p>
            <a:pPr algn="ctr" rtl="0"/>
            <a:r>
              <a:rPr lang="ja" sz="2800" b="1" i="0" u="none" baseline="0" dirty="0">
                <a:solidFill>
                  <a:srgbClr val="FFFFFF"/>
                </a:solidFill>
                <a:latin typeface="Arial" panose="020B0604020202020204" pitchFamily="34" charset="0"/>
                <a:ea typeface="MS PGothic" panose="020B0600070205080204" pitchFamily="34" charset="-128"/>
                <a:cs typeface="Arial" panose="020B0604020202020204" pitchFamily="34" charset="0"/>
              </a:rPr>
              <a:t>人に対して </a:t>
            </a:r>
          </a:p>
          <a:p>
            <a:pPr algn="ctr" rtl="0"/>
            <a:r>
              <a:rPr lang="ja" sz="2800" b="1" i="0" u="none" baseline="0" dirty="0">
                <a:solidFill>
                  <a:srgbClr val="FFFFFF"/>
                </a:solidFill>
                <a:latin typeface="Arial" panose="020B0604020202020204" pitchFamily="34" charset="0"/>
                <a:ea typeface="MS PGothic" panose="020B0600070205080204" pitchFamily="34" charset="-128"/>
                <a:cs typeface="Arial" panose="020B0604020202020204" pitchFamily="34" charset="0"/>
              </a:rPr>
              <a:t>ロータリークラブ</a:t>
            </a:r>
            <a:endParaRPr lang="en-US" altLang="ja" sz="2800" b="1" i="0" u="none" baseline="0" dirty="0">
              <a:solidFill>
                <a:srgbClr val="FFFFFF"/>
              </a:solidFill>
              <a:latin typeface="Arial" panose="020B0604020202020204" pitchFamily="34" charset="0"/>
              <a:ea typeface="MS PGothic" panose="020B0600070205080204" pitchFamily="34" charset="-128"/>
              <a:cs typeface="Arial" panose="020B0604020202020204" pitchFamily="34" charset="0"/>
            </a:endParaRPr>
          </a:p>
          <a:p>
            <a:pPr algn="ctr" rtl="0"/>
            <a:r>
              <a:rPr lang="ja" sz="2800" b="1" i="0" u="none" baseline="0" dirty="0">
                <a:solidFill>
                  <a:srgbClr val="FFFFFF"/>
                </a:solidFill>
                <a:latin typeface="Arial" panose="020B0604020202020204" pitchFamily="34" charset="0"/>
                <a:ea typeface="MS PGothic" panose="020B0600070205080204" pitchFamily="34" charset="-128"/>
                <a:cs typeface="Arial" panose="020B0604020202020204" pitchFamily="34" charset="0"/>
              </a:rPr>
              <a:t>からの連絡が</a:t>
            </a:r>
            <a:endParaRPr lang="en-US" altLang="ja" sz="2800" b="1" i="0" u="none" baseline="0" dirty="0">
              <a:solidFill>
                <a:srgbClr val="FFFFFF"/>
              </a:solidFill>
              <a:latin typeface="Arial" panose="020B0604020202020204" pitchFamily="34" charset="0"/>
              <a:ea typeface="MS PGothic" panose="020B0600070205080204" pitchFamily="34" charset="-128"/>
              <a:cs typeface="Arial" panose="020B0604020202020204" pitchFamily="34" charset="0"/>
            </a:endParaRPr>
          </a:p>
          <a:p>
            <a:pPr algn="ctr" rtl="0"/>
            <a:r>
              <a:rPr lang="ja" sz="2800" b="1" i="0" u="none" baseline="0" dirty="0">
                <a:solidFill>
                  <a:srgbClr val="FFFFFF"/>
                </a:solidFill>
                <a:latin typeface="Arial" panose="020B0604020202020204" pitchFamily="34" charset="0"/>
                <a:ea typeface="MS PGothic" panose="020B0600070205080204" pitchFamily="34" charset="-128"/>
                <a:cs typeface="Arial" panose="020B0604020202020204" pitchFamily="34" charset="0"/>
              </a:rPr>
              <a:t>全く行われて</a:t>
            </a:r>
            <a:endParaRPr lang="en-US" altLang="ja" sz="2800" b="1" i="0" u="none" baseline="0" dirty="0">
              <a:solidFill>
                <a:srgbClr val="FFFFFF"/>
              </a:solidFill>
              <a:latin typeface="Arial" panose="020B0604020202020204" pitchFamily="34" charset="0"/>
              <a:ea typeface="MS PGothic" panose="020B0600070205080204" pitchFamily="34" charset="-128"/>
              <a:cs typeface="Arial" panose="020B0604020202020204" pitchFamily="34" charset="0"/>
            </a:endParaRPr>
          </a:p>
          <a:p>
            <a:pPr algn="ctr" rtl="0"/>
            <a:r>
              <a:rPr lang="ja" sz="2800" b="1" i="0" u="none" baseline="0" dirty="0">
                <a:solidFill>
                  <a:srgbClr val="FFFFFF"/>
                </a:solidFill>
                <a:latin typeface="Arial" panose="020B0604020202020204" pitchFamily="34" charset="0"/>
                <a:ea typeface="MS PGothic" panose="020B0600070205080204" pitchFamily="34" charset="-128"/>
                <a:cs typeface="Arial" panose="020B0604020202020204" pitchFamily="34" charset="0"/>
              </a:rPr>
              <a:t>いない</a:t>
            </a:r>
          </a:p>
        </p:txBody>
      </p:sp>
    </p:spTree>
    <p:custDataLst>
      <p:tags r:id="rId1"/>
    </p:custDataLst>
    <p:extLst>
      <p:ext uri="{BB962C8B-B14F-4D97-AF65-F5344CB8AC3E}">
        <p14:creationId xmlns:p14="http://schemas.microsoft.com/office/powerpoint/2010/main" val="43597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a:stretch>
            <a:fillRect/>
          </a:stretch>
        </p:blipFill>
        <p:spPr/>
      </p:pic>
      <p:sp>
        <p:nvSpPr>
          <p:cNvPr id="38" name="Text Placeholder 37">
            <a:extLst>
              <a:ext uri="{FF2B5EF4-FFF2-40B4-BE49-F238E27FC236}">
                <a16:creationId xmlns:a16="http://schemas.microsoft.com/office/drawing/2014/main" id="{C7AD8980-B2EF-4D12-9907-67B30C936705}"/>
              </a:ext>
            </a:extLst>
          </p:cNvPr>
          <p:cNvSpPr>
            <a:spLocks noGrp="1"/>
          </p:cNvSpPr>
          <p:nvPr>
            <p:ph type="body" sz="quarter" idx="14"/>
          </p:nvPr>
        </p:nvSpPr>
        <p:spPr>
          <a:xfrm>
            <a:off x="1" y="-18770"/>
            <a:ext cx="12192000" cy="2419070"/>
          </a:xfrm>
        </p:spPr>
        <p:txBody>
          <a:bodyPr/>
          <a:lstStyle/>
          <a:p>
            <a:pPr algn="l" rtl="0"/>
            <a:r>
              <a:rPr lang="ja" b="1" i="0" u="none" baseline="0">
                <a:latin typeface="Arial" panose="020B0604020202020204" pitchFamily="34" charset="0"/>
                <a:ea typeface="MS PGothic" panose="020B0600070205080204" pitchFamily="34" charset="-128"/>
                <a:cs typeface="Arial" panose="020B0604020202020204" pitchFamily="34" charset="0"/>
              </a:rPr>
              <a:t>なぜ退会するのか</a:t>
            </a:r>
            <a:br>
              <a:rPr lang="ja">
                <a:latin typeface="Arial" panose="020B0604020202020204" pitchFamily="34" charset="0"/>
                <a:ea typeface="MS PGothic" panose="020B0600070205080204" pitchFamily="34" charset="-128"/>
                <a:cs typeface="Arial" panose="020B0604020202020204" pitchFamily="34" charset="0"/>
              </a:rPr>
            </a:br>
            <a:endParaRPr lang="ja" dirty="0">
              <a:latin typeface="Arial" panose="020B0604020202020204" pitchFamily="34" charset="0"/>
              <a:ea typeface="MS PGothic" panose="020B0600070205080204" pitchFamily="34" charset="-128"/>
              <a:cs typeface="Arial" panose="020B0604020202020204" pitchFamily="34" charset="0"/>
            </a:endParaRPr>
          </a:p>
        </p:txBody>
      </p:sp>
      <p:sp>
        <p:nvSpPr>
          <p:cNvPr id="2" name="Slide Number Placeholder 1">
            <a:extLst>
              <a:ext uri="{FF2B5EF4-FFF2-40B4-BE49-F238E27FC236}">
                <a16:creationId xmlns:a16="http://schemas.microsoft.com/office/drawing/2014/main" id="{5D203339-DA78-44D6-BBC0-6113355F0D47}"/>
              </a:ext>
            </a:extLst>
          </p:cNvPr>
          <p:cNvSpPr>
            <a:spLocks noGrp="1"/>
          </p:cNvSpPr>
          <p:nvPr>
            <p:ph type="sldNum" sz="quarter" idx="12"/>
          </p:nvPr>
        </p:nvSpPr>
        <p:spPr/>
        <p:txBody>
          <a:bodyPr/>
          <a:lstStyle/>
          <a:p>
            <a:pPr algn="r" rtl="0"/>
            <a:fld id="{97A94E25-127B-4C48-AF96-44BA7B823777}" type="slidenum">
              <a:rPr>
                <a:latin typeface="Arial" panose="020B0604020202020204" pitchFamily="34" charset="0"/>
                <a:ea typeface="MS PGothic" panose="020B0600070205080204" pitchFamily="34" charset="-128"/>
                <a:cs typeface="Arial" panose="020B0604020202020204" pitchFamily="34" charset="0"/>
              </a:rPr>
              <a:pPr algn="r" rtl="0"/>
              <a:t>16</a:t>
            </a:fld>
            <a:endParaRPr lang="ja" dirty="0">
              <a:latin typeface="Arial" panose="020B0604020202020204" pitchFamily="34" charset="0"/>
              <a:ea typeface="MS PGothic" panose="020B0600070205080204" pitchFamily="34" charset="-128"/>
              <a:cs typeface="Arial" panose="020B0604020202020204" pitchFamily="34" charset="0"/>
            </a:endParaRPr>
          </a:p>
        </p:txBody>
      </p:sp>
      <p:pic>
        <p:nvPicPr>
          <p:cNvPr id="6" name="Picture 5"/>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35997" y="1409075"/>
            <a:ext cx="2976643" cy="297664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555142" y="1409075"/>
            <a:ext cx="2670118" cy="2670118"/>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538820" y="1691161"/>
            <a:ext cx="2673305" cy="2673305"/>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400287" y="4507364"/>
            <a:ext cx="3222886" cy="1754326"/>
          </a:xfrm>
          <a:prstGeom prst="rect">
            <a:avLst/>
          </a:prstGeom>
          <a:noFill/>
        </p:spPr>
        <p:txBody>
          <a:bodyPr wrap="square" rtlCol="0">
            <a:spAutoFit/>
          </a:bodyPr>
          <a:lstStyle/>
          <a:p>
            <a:pPr algn="ctr" rtl="0"/>
            <a:r>
              <a:rPr lang="ja" sz="5400" b="1" i="0" u="none" baseline="0">
                <a:solidFill>
                  <a:srgbClr val="01B4E7"/>
                </a:solidFill>
                <a:latin typeface="Arial" panose="020B0604020202020204" pitchFamily="34" charset="0"/>
                <a:ea typeface="MS PGothic" panose="020B0600070205080204" pitchFamily="34" charset="-128"/>
                <a:cs typeface="Arial" panose="020B0604020202020204" pitchFamily="34" charset="0"/>
              </a:rPr>
              <a:t>23%</a:t>
            </a:r>
          </a:p>
          <a:p>
            <a:pPr algn="ctr" rtl="0"/>
            <a:r>
              <a:rPr lang="ja" sz="3600" b="0" i="0" u="none" baseline="0">
                <a:solidFill>
                  <a:schemeClr val="bg1"/>
                </a:solidFill>
                <a:latin typeface="Arial" panose="020B0604020202020204" pitchFamily="34" charset="0"/>
                <a:ea typeface="MS PGothic" panose="020B0600070205080204" pitchFamily="34" charset="-128"/>
                <a:cs typeface="Arial" panose="020B0604020202020204" pitchFamily="34" charset="0"/>
              </a:rPr>
              <a:t>クラブの環境</a:t>
            </a:r>
          </a:p>
          <a:p>
            <a:endParaRPr lang="ja" dirty="0">
              <a:latin typeface="Arial" panose="020B0604020202020204" pitchFamily="34" charset="0"/>
              <a:ea typeface="MS PGothic" panose="020B0600070205080204" pitchFamily="34" charset="-128"/>
              <a:cs typeface="Arial" panose="020B0604020202020204" pitchFamily="34" charset="0"/>
            </a:endParaRPr>
          </a:p>
        </p:txBody>
      </p:sp>
      <p:sp>
        <p:nvSpPr>
          <p:cNvPr id="11" name="TextBox 10"/>
          <p:cNvSpPr txBox="1"/>
          <p:nvPr/>
        </p:nvSpPr>
        <p:spPr>
          <a:xfrm>
            <a:off x="535997" y="4507364"/>
            <a:ext cx="3222886" cy="2308324"/>
          </a:xfrm>
          <a:prstGeom prst="rect">
            <a:avLst/>
          </a:prstGeom>
          <a:noFill/>
        </p:spPr>
        <p:txBody>
          <a:bodyPr wrap="square" rtlCol="0">
            <a:spAutoFit/>
          </a:bodyPr>
          <a:lstStyle/>
          <a:p>
            <a:pPr algn="ctr" rtl="0"/>
            <a:r>
              <a:rPr lang="ja" sz="5400" b="1" i="0" u="none" baseline="0">
                <a:solidFill>
                  <a:srgbClr val="01B4E7"/>
                </a:solidFill>
                <a:latin typeface="Arial" panose="020B0604020202020204" pitchFamily="34" charset="0"/>
                <a:ea typeface="MS PGothic" panose="020B0600070205080204" pitchFamily="34" charset="-128"/>
                <a:cs typeface="Arial" panose="020B0604020202020204" pitchFamily="34" charset="0"/>
              </a:rPr>
              <a:t>30%</a:t>
            </a:r>
          </a:p>
          <a:p>
            <a:pPr algn="ctr" rtl="0"/>
            <a:r>
              <a:rPr lang="ja" sz="3600" b="0" i="0" u="none" baseline="0">
                <a:solidFill>
                  <a:schemeClr val="bg1"/>
                </a:solidFill>
                <a:latin typeface="Arial" panose="020B0604020202020204" pitchFamily="34" charset="0"/>
                <a:ea typeface="MS PGothic" panose="020B0600070205080204" pitchFamily="34" charset="-128"/>
                <a:cs typeface="Arial" panose="020B0604020202020204" pitchFamily="34" charset="0"/>
              </a:rPr>
              <a:t>費用や時間の負担</a:t>
            </a:r>
          </a:p>
          <a:p>
            <a:endParaRPr lang="ja" dirty="0">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7976894" y="4507364"/>
            <a:ext cx="3809438" cy="1754326"/>
          </a:xfrm>
          <a:prstGeom prst="rect">
            <a:avLst/>
          </a:prstGeom>
          <a:noFill/>
        </p:spPr>
        <p:txBody>
          <a:bodyPr wrap="square" rtlCol="0">
            <a:spAutoFit/>
          </a:bodyPr>
          <a:lstStyle/>
          <a:p>
            <a:pPr algn="ctr" rtl="0"/>
            <a:r>
              <a:rPr lang="ja" sz="5400" b="1" i="0" u="none" baseline="0">
                <a:solidFill>
                  <a:srgbClr val="01B4E7"/>
                </a:solidFill>
                <a:latin typeface="Arial" panose="020B0604020202020204" pitchFamily="34" charset="0"/>
                <a:ea typeface="MS PGothic" panose="020B0600070205080204" pitchFamily="34" charset="-128"/>
                <a:cs typeface="Arial" panose="020B0604020202020204" pitchFamily="34" charset="0"/>
              </a:rPr>
              <a:t>19%</a:t>
            </a:r>
          </a:p>
          <a:p>
            <a:pPr algn="ctr" rtl="0"/>
            <a:r>
              <a:rPr lang="ja" sz="3600" b="0" i="0" u="none" baseline="0">
                <a:solidFill>
                  <a:schemeClr val="bg1"/>
                </a:solidFill>
                <a:latin typeface="Arial" panose="020B0604020202020204" pitchFamily="34" charset="0"/>
                <a:ea typeface="MS PGothic" panose="020B0600070205080204" pitchFamily="34" charset="-128"/>
                <a:cs typeface="Arial" panose="020B0604020202020204" pitchFamily="34" charset="0"/>
              </a:rPr>
              <a:t>期待と違っていた</a:t>
            </a:r>
          </a:p>
          <a:p>
            <a:endParaRPr lang="ja" dirty="0">
              <a:latin typeface="Arial" panose="020B0604020202020204" pitchFamily="34" charset="0"/>
              <a:ea typeface="MS PGothic" panose="020B0600070205080204" pitchFamily="34" charset="-128"/>
              <a:cs typeface="Arial" panose="020B0604020202020204" pitchFamily="34" charset="0"/>
            </a:endParaRPr>
          </a:p>
        </p:txBody>
      </p:sp>
    </p:spTree>
    <p:custDataLst>
      <p:tags r:id="rId1"/>
    </p:custDataLst>
    <p:extLst>
      <p:ext uri="{BB962C8B-B14F-4D97-AF65-F5344CB8AC3E}">
        <p14:creationId xmlns:p14="http://schemas.microsoft.com/office/powerpoint/2010/main" val="143950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6096001" y="0"/>
            <a:ext cx="6096000" cy="6858000"/>
          </a:xfrm>
        </p:spPr>
        <p:txBody>
          <a:bodyPr/>
          <a:lstStyle/>
          <a:p>
            <a:pPr algn="r" rtl="0"/>
            <a:r>
              <a:rPr lang="ja" b="0" i="0" u="none" baseline="0" dirty="0">
                <a:latin typeface="Arial" panose="020B0604020202020204" pitchFamily="34" charset="0"/>
                <a:ea typeface="MS PGothic" panose="020B0600070205080204" pitchFamily="34" charset="-128"/>
                <a:cs typeface="Arial" panose="020B0604020202020204" pitchFamily="34" charset="0"/>
              </a:rPr>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812980" y="-381432"/>
            <a:ext cx="4978400" cy="2828540"/>
          </a:xfrm>
        </p:spPr>
        <p:txBody>
          <a:bodyPr/>
          <a:lstStyle/>
          <a:p>
            <a:pPr lvl="0" algn="l" rtl="0"/>
            <a:r>
              <a:rPr lang="ja" b="1" i="0" u="none" baseline="0" dirty="0">
                <a:latin typeface="Arial" panose="020B0604020202020204" pitchFamily="34" charset="0"/>
                <a:ea typeface="MS PGothic" panose="020B0600070205080204" pitchFamily="34" charset="-128"/>
                <a:cs typeface="Arial" panose="020B0604020202020204" pitchFamily="34" charset="0"/>
              </a:rPr>
              <a:t>クラブを </a:t>
            </a:r>
          </a:p>
          <a:p>
            <a:pPr lvl="0" algn="l" rtl="0"/>
            <a:r>
              <a:rPr lang="ja" b="1" i="0" u="none" baseline="0" dirty="0">
                <a:solidFill>
                  <a:srgbClr val="F7A81B"/>
                </a:solidFill>
                <a:latin typeface="Arial" panose="020B0604020202020204" pitchFamily="34" charset="0"/>
                <a:ea typeface="MS PGothic" panose="020B0600070205080204" pitchFamily="34" charset="-128"/>
                <a:cs typeface="Arial" panose="020B0604020202020204" pitchFamily="34" charset="0"/>
              </a:rPr>
              <a:t>新しい</a:t>
            </a:r>
            <a:r>
              <a:rPr lang="ja" b="1" i="0" u="none" baseline="0" dirty="0">
                <a:latin typeface="Arial" panose="020B0604020202020204" pitchFamily="34" charset="0"/>
                <a:ea typeface="MS PGothic" panose="020B0600070205080204" pitchFamily="34" charset="-128"/>
                <a:cs typeface="Arial" panose="020B0604020202020204" pitchFamily="34" charset="0"/>
              </a:rPr>
              <a:t>方向へ</a:t>
            </a:r>
            <a:endParaRPr lang="ja" dirty="0">
              <a:solidFill>
                <a:srgbClr val="F7A81B"/>
              </a:solidFill>
              <a:latin typeface="Arial" panose="020B0604020202020204" pitchFamily="34" charset="0"/>
              <a:ea typeface="MS PGothic" panose="020B0600070205080204" pitchFamily="34" charset="-128"/>
              <a:cs typeface="Arial" panose="020B0604020202020204" pitchFamily="34" charset="0"/>
            </a:endParaRP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793930" y="3095240"/>
            <a:ext cx="4978400" cy="2748227"/>
          </a:xfrm>
        </p:spPr>
        <p:txBody>
          <a:bodyPr>
            <a:normAutofit/>
          </a:bodyPr>
          <a:lstStyle/>
          <a:p>
            <a:pPr algn="l" rtl="0" fontAlgn="base"/>
            <a:r>
              <a:rPr lang="ja" sz="2400" b="0" i="0" u="none" baseline="0" dirty="0">
                <a:latin typeface="Arial" panose="020B0604020202020204" pitchFamily="34" charset="0"/>
                <a:ea typeface="MS PGothic" panose="020B0600070205080204" pitchFamily="34" charset="-128"/>
                <a:cs typeface="Arial" panose="020B0604020202020204" pitchFamily="34" charset="0"/>
              </a:rPr>
              <a:t>クラブは未来に適応する準備が</a:t>
            </a:r>
            <a:br>
              <a:rPr lang="en-US" altLang="ja" sz="2400" b="0" i="0" u="none" baseline="0" dirty="0">
                <a:latin typeface="Arial" panose="020B0604020202020204" pitchFamily="34" charset="0"/>
                <a:ea typeface="MS PGothic" panose="020B0600070205080204" pitchFamily="34" charset="-128"/>
                <a:cs typeface="Arial" panose="020B0604020202020204" pitchFamily="34" charset="0"/>
              </a:rPr>
            </a:br>
            <a:r>
              <a:rPr lang="ja" sz="2400" b="0" i="0" u="none" baseline="0" dirty="0">
                <a:latin typeface="Arial" panose="020B0604020202020204" pitchFamily="34" charset="0"/>
                <a:ea typeface="MS PGothic" panose="020B0600070205080204" pitchFamily="34" charset="-128"/>
                <a:cs typeface="Arial" panose="020B0604020202020204" pitchFamily="34" charset="0"/>
              </a:rPr>
              <a:t>できていますか？ </a:t>
            </a:r>
          </a:p>
          <a:p>
            <a:pPr algn="l" rtl="0" fontAlgn="base"/>
            <a:r>
              <a:rPr lang="ja" sz="2400" b="0" i="0" u="none" baseline="0" dirty="0">
                <a:latin typeface="Arial" panose="020B0604020202020204" pitchFamily="34" charset="0"/>
                <a:ea typeface="MS PGothic" panose="020B0600070205080204" pitchFamily="34" charset="-128"/>
                <a:cs typeface="Arial" panose="020B0604020202020204" pitchFamily="34" charset="0"/>
              </a:rPr>
              <a:t>衛星クラブ、パスポートクラブ、法人会員に関する新しいリソースを参考にして</a:t>
            </a:r>
            <a:r>
              <a:rPr lang="ja" sz="2400" b="1" i="0" u="none" baseline="0" dirty="0">
                <a:solidFill>
                  <a:srgbClr val="F7A81B"/>
                </a:solidFill>
                <a:latin typeface="Arial" panose="020B0604020202020204" pitchFamily="34" charset="0"/>
                <a:ea typeface="MS PGothic" panose="020B0600070205080204" pitchFamily="34" charset="-128"/>
                <a:cs typeface="Arial" panose="020B0604020202020204" pitchFamily="34" charset="0"/>
              </a:rPr>
              <a:t>すべての会員</a:t>
            </a:r>
            <a:r>
              <a:rPr lang="ja" sz="2400" b="0" i="0" u="none" baseline="0" dirty="0">
                <a:latin typeface="Arial" panose="020B0604020202020204" pitchFamily="34" charset="0"/>
                <a:ea typeface="MS PGothic" panose="020B0600070205080204" pitchFamily="34" charset="-128"/>
                <a:cs typeface="Arial" panose="020B0604020202020204" pitchFamily="34" charset="0"/>
              </a:rPr>
              <a:t>が充実した体験ができる環境をつくりましょう。</a:t>
            </a: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pPr algn="r" rtl="0"/>
            <a:fld id="{97A94E25-127B-4C48-AF96-44BA7B823777}" type="slidenum">
              <a:rPr>
                <a:latin typeface="Arial" panose="020B0604020202020204" pitchFamily="34" charset="0"/>
                <a:ea typeface="MS PGothic" panose="020B0600070205080204" pitchFamily="34" charset="-128"/>
                <a:cs typeface="Arial" panose="020B0604020202020204" pitchFamily="34" charset="0"/>
              </a:rPr>
              <a:pPr algn="r" rtl="0"/>
              <a:t>17</a:t>
            </a:fld>
            <a:endParaRPr lang="ja" dirty="0">
              <a:latin typeface="Arial" panose="020B0604020202020204" pitchFamily="34" charset="0"/>
              <a:ea typeface="MS PGothic" panose="020B0600070205080204" pitchFamily="34" charset="-128"/>
              <a:cs typeface="Arial" panose="020B0604020202020204" pitchFamily="34" charset="0"/>
            </a:endParaRPr>
          </a:p>
        </p:txBody>
      </p:sp>
      <p:sp>
        <p:nvSpPr>
          <p:cNvPr id="7" name="Subtitle 52">
            <a:extLst>
              <a:ext uri="{FF2B5EF4-FFF2-40B4-BE49-F238E27FC236}">
                <a16:creationId xmlns:a16="http://schemas.microsoft.com/office/drawing/2014/main" id="{B358482D-91A1-4E7B-A8BC-6BCA29C29614}"/>
              </a:ext>
            </a:extLst>
          </p:cNvPr>
          <p:cNvSpPr txBox="1">
            <a:spLocks/>
          </p:cNvSpPr>
          <p:nvPr/>
        </p:nvSpPr>
        <p:spPr>
          <a:xfrm>
            <a:off x="6649278" y="6143240"/>
            <a:ext cx="5439576" cy="285629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S PMincho"/>
                <a:ea typeface="MS PMincho"/>
                <a:cs typeface="MS PMincho"/>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S PMincho"/>
                <a:ea typeface="MS PMincho"/>
                <a:cs typeface="MS PMincho"/>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S PMincho"/>
                <a:ea typeface="MS PMincho"/>
                <a:cs typeface="MS PMincho"/>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9pPr>
          </a:lstStyle>
          <a:p>
            <a:pPr algn="l" rtl="0">
              <a:lnSpc>
                <a:spcPct val="100000"/>
              </a:lnSpc>
            </a:pPr>
            <a:r>
              <a:rPr lang="ja" sz="2800" b="1" i="0" u="none" baseline="0" dirty="0">
                <a:solidFill>
                  <a:srgbClr val="00B0F0"/>
                </a:solidFill>
                <a:latin typeface="Arial" panose="020B0604020202020204" pitchFamily="34" charset="0"/>
                <a:ea typeface="MS PGothic" panose="020B0600070205080204" pitchFamily="34" charset="-128"/>
                <a:cs typeface="Arial" panose="020B0604020202020204" pitchFamily="34" charset="0"/>
              </a:rPr>
              <a:t>ROTARY.ORG/JA/FLEXIBILITY</a:t>
            </a:r>
            <a:br>
              <a:rPr lang="ja" sz="3200" b="1" dirty="0">
                <a:solidFill>
                  <a:srgbClr val="00B0F0"/>
                </a:solidFill>
                <a:latin typeface="Arial" panose="020B0604020202020204" pitchFamily="34" charset="0"/>
                <a:ea typeface="MS PGothic" panose="020B0600070205080204" pitchFamily="34" charset="-128"/>
                <a:cs typeface="Arial" panose="020B0604020202020204" pitchFamily="34" charset="0"/>
              </a:rPr>
            </a:br>
            <a:endParaRPr lang="ja" sz="3200" dirty="0">
              <a:latin typeface="Arial" panose="020B0604020202020204" pitchFamily="34" charset="0"/>
              <a:ea typeface="MS PGothic" panose="020B0600070205080204" pitchFamily="34" charset="-128"/>
              <a:cs typeface="Arial" panose="020B0604020202020204" pitchFamily="34" charset="0"/>
            </a:endParaRPr>
          </a:p>
        </p:txBody>
      </p:sp>
      <p:pic>
        <p:nvPicPr>
          <p:cNvPr id="3" name="Picture Placeholder 2"/>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289816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ja" dirty="0">
              <a:latin typeface="Arial" panose="020B0604020202020204" pitchFamily="34" charset="0"/>
              <a:ea typeface="MS PGothic" panose="020B0600070205080204" pitchFamily="34" charset="-128"/>
              <a:cs typeface="Arial" panose="020B0604020202020204" pitchFamily="34" charset="0"/>
            </a:endParaRPr>
          </a:p>
        </p:txBody>
      </p:sp>
      <p:sp>
        <p:nvSpPr>
          <p:cNvPr id="4" name="Text Placeholder 3"/>
          <p:cNvSpPr>
            <a:spLocks noGrp="1"/>
          </p:cNvSpPr>
          <p:nvPr>
            <p:ph type="body" sz="quarter" idx="14"/>
          </p:nvPr>
        </p:nvSpPr>
        <p:spPr>
          <a:xfrm>
            <a:off x="6879771" y="1240993"/>
            <a:ext cx="4978400" cy="1135062"/>
          </a:xfrm>
        </p:spPr>
        <p:txBody>
          <a:bodyPr/>
          <a:lstStyle/>
          <a:p>
            <a:pPr algn="l" rtl="0"/>
            <a:r>
              <a:rPr lang="ja" b="1" i="0" u="none" baseline="0" dirty="0">
                <a:latin typeface="Arial" panose="020B0604020202020204" pitchFamily="34" charset="0"/>
                <a:ea typeface="MS PGothic" panose="020B0600070205080204" pitchFamily="34" charset="-128"/>
                <a:cs typeface="Arial" panose="020B0604020202020204" pitchFamily="34" charset="0"/>
              </a:rPr>
              <a:t>オンラインと</a:t>
            </a:r>
            <a:br>
              <a:rPr lang="en-US" altLang="ja" b="1" i="0" u="none" baseline="0" dirty="0">
                <a:latin typeface="Arial" panose="020B0604020202020204" pitchFamily="34" charset="0"/>
                <a:ea typeface="MS PGothic" panose="020B0600070205080204" pitchFamily="34" charset="-128"/>
                <a:cs typeface="Arial" panose="020B0604020202020204" pitchFamily="34" charset="0"/>
              </a:rPr>
            </a:br>
            <a:r>
              <a:rPr lang="ja" b="1" i="0" u="none" baseline="0" dirty="0">
                <a:latin typeface="Arial" panose="020B0604020202020204" pitchFamily="34" charset="0"/>
                <a:ea typeface="MS PGothic" panose="020B0600070205080204" pitchFamily="34" charset="-128"/>
                <a:cs typeface="Arial" panose="020B0604020202020204" pitchFamily="34" charset="0"/>
              </a:rPr>
              <a:t>ハイブリットの</a:t>
            </a:r>
          </a:p>
          <a:p>
            <a:pPr algn="l" rtl="0"/>
            <a:r>
              <a:rPr lang="ja" b="1" i="0" u="none" baseline="0" dirty="0">
                <a:solidFill>
                  <a:srgbClr val="F7A81B"/>
                </a:solidFill>
                <a:latin typeface="Arial" panose="020B0604020202020204" pitchFamily="34" charset="0"/>
                <a:ea typeface="MS PGothic" panose="020B0600070205080204" pitchFamily="34" charset="-128"/>
                <a:cs typeface="Arial" panose="020B0604020202020204" pitchFamily="34" charset="0"/>
              </a:rPr>
              <a:t>例会</a:t>
            </a:r>
          </a:p>
        </p:txBody>
      </p:sp>
      <p:sp>
        <p:nvSpPr>
          <p:cNvPr id="5" name="Subtitle 4"/>
          <p:cNvSpPr>
            <a:spLocks noGrp="1"/>
          </p:cNvSpPr>
          <p:nvPr>
            <p:ph type="subTitle" idx="1"/>
          </p:nvPr>
        </p:nvSpPr>
        <p:spPr>
          <a:xfrm>
            <a:off x="6871304" y="2809662"/>
            <a:ext cx="4986867" cy="3589938"/>
          </a:xfrm>
        </p:spPr>
        <p:txBody>
          <a:bodyPr>
            <a:normAutofit/>
          </a:bodyPr>
          <a:lstStyle/>
          <a:p>
            <a:pPr marL="342900" indent="-342900" algn="l" rtl="0">
              <a:buFont typeface="Arial" panose="020B0604020202020204" pitchFamily="34" charset="0"/>
              <a:buChar char="•"/>
            </a:pPr>
            <a:r>
              <a:rPr lang="ja" b="0" i="0" u="none" baseline="0" dirty="0">
                <a:latin typeface="Arial" panose="020B0604020202020204" pitchFamily="34" charset="0"/>
                <a:ea typeface="MS PGothic" panose="020B0600070205080204" pitchFamily="34" charset="-128"/>
                <a:cs typeface="Arial" panose="020B0604020202020204" pitchFamily="34" charset="0"/>
              </a:rPr>
              <a:t>ニーズに合ったテクノロジーを選ぶ</a:t>
            </a:r>
          </a:p>
          <a:p>
            <a:pPr marL="342900" indent="-342900" algn="l" rtl="0">
              <a:buFont typeface="Arial" panose="020B0604020202020204" pitchFamily="34" charset="0"/>
              <a:buChar char="•"/>
            </a:pPr>
            <a:r>
              <a:rPr lang="ja" b="0" i="0" u="none" baseline="0" dirty="0">
                <a:latin typeface="Arial" panose="020B0604020202020204" pitchFamily="34" charset="0"/>
                <a:ea typeface="MS PGothic" panose="020B0600070205080204" pitchFamily="34" charset="-128"/>
                <a:cs typeface="Arial" panose="020B0604020202020204" pitchFamily="34" charset="0"/>
              </a:rPr>
              <a:t>スキルをもった人から成るチームを</a:t>
            </a:r>
            <a:br>
              <a:rPr lang="en-US" altLang="ja" b="0" i="0" u="none" baseline="0" dirty="0">
                <a:latin typeface="Arial" panose="020B0604020202020204" pitchFamily="34" charset="0"/>
                <a:ea typeface="MS PGothic" panose="020B0600070205080204" pitchFamily="34" charset="-128"/>
                <a:cs typeface="Arial" panose="020B0604020202020204" pitchFamily="34" charset="0"/>
              </a:rPr>
            </a:br>
            <a:r>
              <a:rPr lang="ja" b="0" i="0" u="none" baseline="0" dirty="0">
                <a:latin typeface="Arial" panose="020B0604020202020204" pitchFamily="34" charset="0"/>
                <a:ea typeface="MS PGothic" panose="020B0600070205080204" pitchFamily="34" charset="-128"/>
                <a:cs typeface="Arial" panose="020B0604020202020204" pitchFamily="34" charset="0"/>
              </a:rPr>
              <a:t>つくる</a:t>
            </a:r>
          </a:p>
          <a:p>
            <a:pPr marL="342900" indent="-342900" algn="l" rtl="0">
              <a:buFont typeface="Arial" panose="020B0604020202020204" pitchFamily="34" charset="0"/>
              <a:buChar char="•"/>
            </a:pPr>
            <a:r>
              <a:rPr lang="ja" b="0" i="0" u="none" baseline="0" dirty="0">
                <a:latin typeface="Arial" panose="020B0604020202020204" pitchFamily="34" charset="0"/>
                <a:ea typeface="MS PGothic" panose="020B0600070205080204" pitchFamily="34" charset="-128"/>
                <a:cs typeface="Arial" panose="020B0604020202020204" pitchFamily="34" charset="0"/>
              </a:rPr>
              <a:t>研修とサポートを提供する</a:t>
            </a:r>
          </a:p>
          <a:p>
            <a:pPr marL="342900" indent="-342900" algn="l" rtl="0">
              <a:buFont typeface="Arial" panose="020B0604020202020204" pitchFamily="34" charset="0"/>
              <a:buChar char="•"/>
            </a:pPr>
            <a:r>
              <a:rPr lang="ja" b="0" i="0" u="none" baseline="0" dirty="0">
                <a:latin typeface="Arial" panose="020B0604020202020204" pitchFamily="34" charset="0"/>
                <a:ea typeface="MS PGothic" panose="020B0600070205080204" pitchFamily="34" charset="-128"/>
                <a:cs typeface="Arial" panose="020B0604020202020204" pitchFamily="34" charset="0"/>
              </a:rPr>
              <a:t>議題を調整する</a:t>
            </a:r>
          </a:p>
          <a:p>
            <a:pPr marL="342900" indent="-342900" algn="l" rtl="0">
              <a:buFont typeface="Arial" panose="020B0604020202020204" pitchFamily="34" charset="0"/>
              <a:buChar char="•"/>
            </a:pPr>
            <a:r>
              <a:rPr lang="ja" b="0" i="0" u="none" baseline="0" dirty="0">
                <a:latin typeface="Arial" panose="020B0604020202020204" pitchFamily="34" charset="0"/>
                <a:ea typeface="MS PGothic" panose="020B0600070205080204" pitchFamily="34" charset="-128"/>
                <a:cs typeface="Arial" panose="020B0604020202020204" pitchFamily="34" charset="0"/>
              </a:rPr>
              <a:t>明確な期待事項を定める</a:t>
            </a:r>
          </a:p>
          <a:p>
            <a:pPr marL="342900" indent="-342900" algn="l" rtl="0">
              <a:buFont typeface="Arial" panose="020B0604020202020204" pitchFamily="34" charset="0"/>
              <a:buChar char="•"/>
            </a:pPr>
            <a:r>
              <a:rPr lang="ja" b="0" i="0" u="none" baseline="0" dirty="0">
                <a:latin typeface="Arial" panose="020B0604020202020204" pitchFamily="34" charset="0"/>
                <a:ea typeface="MS PGothic" panose="020B0600070205080204" pitchFamily="34" charset="-128"/>
                <a:cs typeface="Arial" panose="020B0604020202020204" pitchFamily="34" charset="0"/>
              </a:rPr>
              <a:t>全員が参加できる選択肢を含める</a:t>
            </a:r>
          </a:p>
          <a:p>
            <a:pPr marL="342900" indent="-342900" algn="l" rtl="0">
              <a:buFont typeface="Arial" panose="020B0604020202020204" pitchFamily="34" charset="0"/>
              <a:buChar char="•"/>
            </a:pPr>
            <a:endParaRPr lang="ja" dirty="0">
              <a:latin typeface="Arial" panose="020B0604020202020204" pitchFamily="34" charset="0"/>
              <a:ea typeface="MS PGothic" panose="020B0600070205080204" pitchFamily="34" charset="-128"/>
              <a:cs typeface="Arial" panose="020B0604020202020204" pitchFamily="34" charset="0"/>
            </a:endParaRPr>
          </a:p>
          <a:p>
            <a:pPr marL="342900" indent="-342900" algn="l" rtl="0">
              <a:buFont typeface="Arial" panose="020B0604020202020204" pitchFamily="34" charset="0"/>
              <a:buChar char="•"/>
            </a:pPr>
            <a:endParaRPr lang="ja" dirty="0">
              <a:latin typeface="Arial" panose="020B0604020202020204" pitchFamily="34" charset="0"/>
              <a:ea typeface="MS PGothic" panose="020B0600070205080204" pitchFamily="34" charset="-128"/>
              <a:cs typeface="Arial" panose="020B0604020202020204" pitchFamily="34" charset="0"/>
            </a:endParaRPr>
          </a:p>
        </p:txBody>
      </p:sp>
      <p:sp>
        <p:nvSpPr>
          <p:cNvPr id="6" name="Slide Number Placeholder 5"/>
          <p:cNvSpPr>
            <a:spLocks noGrp="1"/>
          </p:cNvSpPr>
          <p:nvPr>
            <p:ph type="sldNum" sz="quarter" idx="12"/>
          </p:nvPr>
        </p:nvSpPr>
        <p:spPr/>
        <p:txBody>
          <a:bodyPr/>
          <a:lstStyle/>
          <a:p>
            <a:pPr algn="r" rtl="0"/>
            <a:fld id="{97A94E25-127B-4C48-AF96-44BA7B823777}" type="slidenum">
              <a:rPr>
                <a:latin typeface="Arial" panose="020B0604020202020204" pitchFamily="34" charset="0"/>
                <a:ea typeface="MS PGothic" panose="020B0600070205080204" pitchFamily="34" charset="-128"/>
                <a:cs typeface="Arial" panose="020B0604020202020204" pitchFamily="34" charset="0"/>
              </a:rPr>
              <a:pPr algn="r" rtl="0"/>
              <a:t>18</a:t>
            </a:fld>
            <a:endParaRPr lang="ja" dirty="0">
              <a:latin typeface="Arial" panose="020B0604020202020204" pitchFamily="34" charset="0"/>
              <a:ea typeface="MS PGothic" panose="020B0600070205080204" pitchFamily="34" charset="-128"/>
              <a:cs typeface="Arial" panose="020B0604020202020204" pitchFamily="34" charset="0"/>
            </a:endParaRPr>
          </a:p>
        </p:txBody>
      </p:sp>
      <p:sp>
        <p:nvSpPr>
          <p:cNvPr id="8" name="Subtitle 52">
            <a:extLst>
              <a:ext uri="{FF2B5EF4-FFF2-40B4-BE49-F238E27FC236}">
                <a16:creationId xmlns:a16="http://schemas.microsoft.com/office/drawing/2014/main" id="{B358482D-91A1-4E7B-A8BC-6BCA29C29614}"/>
              </a:ext>
            </a:extLst>
          </p:cNvPr>
          <p:cNvSpPr txBox="1">
            <a:spLocks/>
          </p:cNvSpPr>
          <p:nvPr/>
        </p:nvSpPr>
        <p:spPr>
          <a:xfrm>
            <a:off x="6974451" y="6170010"/>
            <a:ext cx="5992853" cy="28617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S PMincho"/>
                <a:ea typeface="MS PMincho"/>
                <a:cs typeface="MS PMincho"/>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S PMincho"/>
                <a:ea typeface="MS PMincho"/>
                <a:cs typeface="MS PMincho"/>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S PMincho"/>
                <a:ea typeface="MS PMincho"/>
                <a:cs typeface="MS PMincho"/>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9pPr>
          </a:lstStyle>
          <a:p>
            <a:pPr algn="l" rtl="0">
              <a:lnSpc>
                <a:spcPct val="100000"/>
              </a:lnSpc>
            </a:pPr>
            <a:r>
              <a:rPr lang="ja" sz="2400" b="1" i="0" u="none" baseline="0">
                <a:solidFill>
                  <a:srgbClr val="00B0F0"/>
                </a:solidFill>
                <a:latin typeface="Arial" panose="020B0604020202020204" pitchFamily="34" charset="0"/>
                <a:ea typeface="MS PGothic" panose="020B0600070205080204" pitchFamily="34" charset="-128"/>
                <a:cs typeface="Arial" panose="020B0604020202020204" pitchFamily="34" charset="0"/>
              </a:rPr>
              <a:t>ROTARY.ORG/ONLINEMEETINGS</a:t>
            </a:r>
            <a:endParaRPr lang="ja" sz="2400" dirty="0">
              <a:latin typeface="Arial" panose="020B0604020202020204" pitchFamily="34" charset="0"/>
              <a:ea typeface="MS PGothic" panose="020B0600070205080204" pitchFamily="34" charset="-128"/>
              <a:cs typeface="Arial" panose="020B0604020202020204" pitchFamily="34" charset="0"/>
            </a:endParaRPr>
          </a:p>
        </p:txBody>
      </p:sp>
      <p:pic>
        <p:nvPicPr>
          <p:cNvPr id="9" name="Picture Placeholder 8"/>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20356" r="20356"/>
          <a:stretch>
            <a:fillRect/>
          </a:stretch>
        </p:blipFill>
        <p:spPr/>
      </p:pic>
    </p:spTree>
    <p:custDataLst>
      <p:tags r:id="rId1"/>
    </p:custDataLst>
    <p:extLst>
      <p:ext uri="{BB962C8B-B14F-4D97-AF65-F5344CB8AC3E}">
        <p14:creationId xmlns:p14="http://schemas.microsoft.com/office/powerpoint/2010/main" val="2702501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6096001" cy="6858000"/>
          </a:xfrm>
          <a:prstGeom prst="rect">
            <a:avLst/>
          </a:prstGeom>
          <a:solidFill>
            <a:srgbClr val="00A2E0"/>
          </a:solidFill>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ja">
              <a:latin typeface="Arial" panose="020B0604020202020204" pitchFamily="34" charset="0"/>
              <a:cs typeface="Arial" panose="020B0604020202020204" pitchFamily="34" charset="0"/>
            </a:endParaRPr>
          </a:p>
        </p:txBody>
      </p:sp>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6096001" y="0"/>
            <a:ext cx="6096000" cy="6858000"/>
          </a:xfrm>
        </p:spPr>
        <p:txBody>
          <a:bodyPr/>
          <a:lstStyle/>
          <a:p>
            <a:pPr algn="r" rtl="0"/>
            <a:r>
              <a:rPr lang="ja" b="0" i="0" u="none" baseline="0">
                <a:latin typeface="Arial" panose="020B0604020202020204" pitchFamily="34" charset="0"/>
                <a:ea typeface="+mn-ea"/>
                <a:cs typeface="Arial" panose="020B0604020202020204" pitchFamily="34" charset="0"/>
              </a:rPr>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824062" y="1182960"/>
            <a:ext cx="4978400" cy="1135062"/>
          </a:xfrm>
        </p:spPr>
        <p:txBody>
          <a:bodyPr/>
          <a:lstStyle/>
          <a:p>
            <a:pPr lvl="0" algn="l" rtl="0"/>
            <a:r>
              <a:rPr lang="ja" b="1" i="0" u="none" baseline="0" dirty="0">
                <a:latin typeface="Arial" panose="020B0604020202020204" pitchFamily="34" charset="0"/>
                <a:ea typeface="+mn-ea"/>
                <a:cs typeface="Arial" panose="020B0604020202020204" pitchFamily="34" charset="0"/>
              </a:rPr>
              <a:t>あなたのクラブは</a:t>
            </a:r>
            <a:br>
              <a:rPr lang="en-US" altLang="ja" b="1" i="0" u="none" baseline="0" dirty="0">
                <a:latin typeface="Arial" panose="020B0604020202020204" pitchFamily="34" charset="0"/>
                <a:ea typeface="+mn-ea"/>
                <a:cs typeface="Arial" panose="020B0604020202020204" pitchFamily="34" charset="0"/>
              </a:rPr>
            </a:br>
            <a:r>
              <a:rPr lang="ja" b="1" i="0" u="none" baseline="0" dirty="0">
                <a:solidFill>
                  <a:srgbClr val="F7A81B"/>
                </a:solidFill>
                <a:latin typeface="Arial" panose="020B0604020202020204" pitchFamily="34" charset="0"/>
                <a:ea typeface="+mn-ea"/>
                <a:cs typeface="Arial" panose="020B0604020202020204" pitchFamily="34" charset="0"/>
              </a:rPr>
              <a:t>健康ですか？</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341165" y="6082748"/>
            <a:ext cx="5732302" cy="2944909"/>
          </a:xfrm>
        </p:spPr>
        <p:txBody>
          <a:bodyPr>
            <a:noAutofit/>
          </a:bodyPr>
          <a:lstStyle/>
          <a:p>
            <a:pPr algn="l" rtl="0">
              <a:lnSpc>
                <a:spcPct val="100000"/>
              </a:lnSpc>
            </a:pPr>
            <a:r>
              <a:rPr lang="ja" sz="2800" b="1" i="0" u="none" baseline="0" dirty="0">
                <a:solidFill>
                  <a:srgbClr val="00B0F0"/>
                </a:solidFill>
                <a:latin typeface="Arial" panose="020B0604020202020204" pitchFamily="34" charset="0"/>
                <a:ea typeface="+mn-ea"/>
                <a:cs typeface="Arial" panose="020B0604020202020204" pitchFamily="34" charset="0"/>
              </a:rPr>
              <a:t>ROTARY.ORG/JA/MEMBERSHIP</a:t>
            </a:r>
            <a:br>
              <a:rPr lang="ja" sz="3200" b="1" dirty="0">
                <a:solidFill>
                  <a:srgbClr val="00B0F0"/>
                </a:solidFill>
                <a:latin typeface="Arial" panose="020B0604020202020204" pitchFamily="34" charset="0"/>
                <a:ea typeface="+mn-ea"/>
                <a:cs typeface="Arial" panose="020B0604020202020204" pitchFamily="34" charset="0"/>
              </a:rPr>
            </a:br>
            <a:endParaRPr lang="ja" sz="3200" dirty="0">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pPr algn="r" rtl="0"/>
            <a:fld id="{97A94E25-127B-4C48-AF96-44BA7B823777}" type="slidenum">
              <a:rPr>
                <a:latin typeface="Arial" panose="020B0604020202020204" pitchFamily="34" charset="0"/>
                <a:ea typeface="+mn-ea"/>
                <a:cs typeface="Arial" panose="020B0604020202020204" pitchFamily="34" charset="0"/>
              </a:rPr>
              <a:pPr algn="r" rtl="0"/>
              <a:t>19</a:t>
            </a:fld>
            <a:endParaRPr lang="ja" dirty="0">
              <a:latin typeface="Arial" panose="020B0604020202020204" pitchFamily="34" charset="0"/>
              <a:ea typeface="+mn-ea"/>
              <a:cs typeface="Arial" panose="020B0604020202020204" pitchFamily="34" charset="0"/>
            </a:endParaRPr>
          </a:p>
        </p:txBody>
      </p:sp>
      <p:pic>
        <p:nvPicPr>
          <p:cNvPr id="5" name="Picture Placeholder 4"/>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l="4505" r="4505"/>
          <a:stretch>
            <a:fillRect/>
          </a:stretch>
        </p:blipFill>
        <p:spPr>
          <a:xfrm>
            <a:off x="404211" y="298132"/>
            <a:ext cx="5450542" cy="6131859"/>
          </a:xfrm>
          <a:prstGeom prst="rect">
            <a:avLst/>
          </a:prstGeom>
        </p:spPr>
      </p:pic>
      <p:sp>
        <p:nvSpPr>
          <p:cNvPr id="8" name="Subtitle 52">
            <a:extLst>
              <a:ext uri="{FF2B5EF4-FFF2-40B4-BE49-F238E27FC236}">
                <a16:creationId xmlns:a16="http://schemas.microsoft.com/office/drawing/2014/main" id="{B358482D-91A1-4E7B-A8BC-6BCA29C29614}"/>
              </a:ext>
            </a:extLst>
          </p:cNvPr>
          <p:cNvSpPr txBox="1">
            <a:spLocks/>
          </p:cNvSpPr>
          <p:nvPr/>
        </p:nvSpPr>
        <p:spPr>
          <a:xfrm>
            <a:off x="6824062" y="3189294"/>
            <a:ext cx="4978400" cy="27482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S PMincho"/>
                <a:ea typeface="MS PMincho"/>
                <a:cs typeface="MS PMincho"/>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S PMincho"/>
                <a:ea typeface="MS PMincho"/>
                <a:cs typeface="MS PMincho"/>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S PMincho"/>
                <a:ea typeface="MS PMincho"/>
                <a:cs typeface="MS PMincho"/>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9pPr>
          </a:lstStyle>
          <a:p>
            <a:pPr algn="l" rtl="0" fontAlgn="base"/>
            <a:r>
              <a:rPr lang="ja" b="0" i="0" u="none" baseline="0" dirty="0">
                <a:latin typeface="Arial" panose="020B0604020202020204" pitchFamily="34" charset="0"/>
                <a:ea typeface="+mn-ea"/>
                <a:cs typeface="Arial" panose="020B0604020202020204" pitchFamily="34" charset="0"/>
              </a:rPr>
              <a:t>クラブでの経験：会員の経験が充実してい</a:t>
            </a:r>
            <a:r>
              <a:rPr lang="ja" dirty="0">
                <a:latin typeface="Arial" panose="020B0604020202020204" pitchFamily="34" charset="0"/>
                <a:ea typeface="+mn-ea"/>
                <a:cs typeface="Arial" panose="020B0604020202020204" pitchFamily="34" charset="0"/>
              </a:rPr>
              <a:t>れば、退会の可能性は少なくなります。 </a:t>
            </a:r>
          </a:p>
          <a:p>
            <a:pPr fontAlgn="base"/>
            <a:r>
              <a:rPr lang="ja" dirty="0">
                <a:latin typeface="Arial" panose="020B0604020202020204" pitchFamily="34" charset="0"/>
                <a:ea typeface="MS PGothic" panose="020B0600070205080204" pitchFamily="34" charset="-128"/>
                <a:cs typeface="Arial" panose="020B0604020202020204" pitchFamily="34" charset="0"/>
              </a:rPr>
              <a:t>充実した経験をしている会員がいれば、</a:t>
            </a:r>
            <a:r>
              <a:rPr lang="ja-JP" altLang="en-US" dirty="0">
                <a:latin typeface="Arial" panose="020B0604020202020204" pitchFamily="34" charset="0"/>
                <a:ea typeface="MS PGothic" panose="020B0600070205080204" pitchFamily="34" charset="-128"/>
                <a:cs typeface="Arial" panose="020B0604020202020204" pitchFamily="34" charset="0"/>
              </a:rPr>
              <a:t>その</a:t>
            </a:r>
            <a:r>
              <a:rPr lang="ja" dirty="0">
                <a:latin typeface="Arial" panose="020B0604020202020204" pitchFamily="34" charset="0"/>
                <a:ea typeface="MS PGothic" panose="020B0600070205080204" pitchFamily="34" charset="-128"/>
                <a:cs typeface="Arial" panose="020B0604020202020204" pitchFamily="34" charset="0"/>
              </a:rPr>
              <a:t>熱意</a:t>
            </a:r>
            <a:r>
              <a:rPr lang="ja-JP" altLang="en-US" dirty="0">
                <a:latin typeface="Arial" panose="020B0604020202020204" pitchFamily="34" charset="0"/>
                <a:ea typeface="MS PGothic" panose="020B0600070205080204" pitchFamily="34" charset="-128"/>
                <a:cs typeface="Arial" panose="020B0604020202020204" pitchFamily="34" charset="0"/>
              </a:rPr>
              <a:t>が</a:t>
            </a:r>
            <a:r>
              <a:rPr lang="ja" dirty="0">
                <a:latin typeface="Arial" panose="020B0604020202020204" pitchFamily="34" charset="0"/>
                <a:ea typeface="MS PGothic" panose="020B0600070205080204" pitchFamily="34" charset="-128"/>
                <a:cs typeface="Arial" panose="020B0604020202020204" pitchFamily="34" charset="0"/>
              </a:rPr>
              <a:t>周囲に</a:t>
            </a:r>
            <a:r>
              <a:rPr lang="ja-JP" altLang="en-US" dirty="0">
                <a:latin typeface="Arial" panose="020B0604020202020204" pitchFamily="34" charset="0"/>
                <a:ea typeface="MS PGothic" panose="020B0600070205080204" pitchFamily="34" charset="-128"/>
                <a:cs typeface="Arial" panose="020B0604020202020204" pitchFamily="34" charset="0"/>
              </a:rPr>
              <a:t>も</a:t>
            </a:r>
            <a:r>
              <a:rPr lang="ja" dirty="0">
                <a:latin typeface="Arial" panose="020B0604020202020204" pitchFamily="34" charset="0"/>
                <a:ea typeface="MS PGothic" panose="020B0600070205080204" pitchFamily="34" charset="-128"/>
                <a:cs typeface="Arial" panose="020B0604020202020204" pitchFamily="34" charset="0"/>
              </a:rPr>
              <a:t>伝わ</a:t>
            </a:r>
            <a:r>
              <a:rPr lang="ja-JP" altLang="en-US" dirty="0">
                <a:latin typeface="Arial" panose="020B0604020202020204" pitchFamily="34" charset="0"/>
                <a:ea typeface="MS PGothic" panose="020B0600070205080204" pitchFamily="34" charset="-128"/>
                <a:cs typeface="Arial" panose="020B0604020202020204" pitchFamily="34" charset="0"/>
              </a:rPr>
              <a:t>り、</a:t>
            </a:r>
            <a:r>
              <a:rPr lang="ja" altLang="en-US" dirty="0">
                <a:latin typeface="Arial" panose="020B0604020202020204" pitchFamily="34" charset="0"/>
                <a:ea typeface="MS PGothic" panose="020B0600070205080204" pitchFamily="34" charset="-128"/>
                <a:cs typeface="Arial" panose="020B0604020202020204" pitchFamily="34" charset="0"/>
              </a:rPr>
              <a:t>ほかの人にとってもロータリーが充実したものとなるでしょう</a:t>
            </a:r>
            <a:r>
              <a:rPr lang="ja" dirty="0">
                <a:latin typeface="Arial" panose="020B0604020202020204" pitchFamily="34" charset="0"/>
                <a:ea typeface="MS PGothic" panose="020B0600070205080204" pitchFamily="34" charset="-128"/>
                <a:cs typeface="Arial" panose="020B0604020202020204" pitchFamily="34" charset="0"/>
              </a:rPr>
              <a:t>。 </a:t>
            </a:r>
          </a:p>
        </p:txBody>
      </p:sp>
    </p:spTree>
    <p:custDataLst>
      <p:tags r:id="rId1"/>
    </p:custDataLst>
    <p:extLst>
      <p:ext uri="{BB962C8B-B14F-4D97-AF65-F5344CB8AC3E}">
        <p14:creationId xmlns:p14="http://schemas.microsoft.com/office/powerpoint/2010/main" val="103122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97C305C-0E98-44D5-A930-21F23CC52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図 5" descr="スーツを着て立っている男性&#10;&#10;自動的に生成された説明">
            <a:extLst>
              <a:ext uri="{FF2B5EF4-FFF2-40B4-BE49-F238E27FC236}">
                <a16:creationId xmlns:a16="http://schemas.microsoft.com/office/drawing/2014/main" id="{FD68F4A3-8AEE-7141-A097-852F702804B4}"/>
              </a:ext>
            </a:extLst>
          </p:cNvPr>
          <p:cNvPicPr>
            <a:picLocks noChangeAspect="1"/>
          </p:cNvPicPr>
          <p:nvPr/>
        </p:nvPicPr>
        <p:blipFill rotWithShape="1">
          <a:blip r:embed="rId3">
            <a:extLst>
              <a:ext uri="{28A0092B-C50C-407E-A947-70E740481C1C}">
                <a14:useLocalDpi xmlns:a14="http://schemas.microsoft.com/office/drawing/2010/main" val="0"/>
              </a:ext>
            </a:extLst>
          </a:blip>
          <a:srcRect r="-1" b="25187"/>
          <a:stretch/>
        </p:blipFill>
        <p:spPr>
          <a:xfrm>
            <a:off x="20" y="10"/>
            <a:ext cx="6095980" cy="6857990"/>
          </a:xfrm>
          <a:prstGeom prst="rect">
            <a:avLst/>
          </a:prstGeom>
        </p:spPr>
      </p:pic>
      <p:pic>
        <p:nvPicPr>
          <p:cNvPr id="8" name="図 7" descr="スーツを着た男性たちと女性&#10;&#10;低い精度で自動的に生成された説明">
            <a:extLst>
              <a:ext uri="{FF2B5EF4-FFF2-40B4-BE49-F238E27FC236}">
                <a16:creationId xmlns:a16="http://schemas.microsoft.com/office/drawing/2014/main" id="{5EDE0C6E-6748-F744-91B8-39AEDF91241C}"/>
              </a:ext>
            </a:extLst>
          </p:cNvPr>
          <p:cNvPicPr>
            <a:picLocks noChangeAspect="1"/>
          </p:cNvPicPr>
          <p:nvPr/>
        </p:nvPicPr>
        <p:blipFill rotWithShape="1">
          <a:blip r:embed="rId4">
            <a:extLst>
              <a:ext uri="{28A0092B-C50C-407E-A947-70E740481C1C}">
                <a14:useLocalDpi xmlns:a14="http://schemas.microsoft.com/office/drawing/2010/main" val="0"/>
              </a:ext>
            </a:extLst>
          </a:blip>
          <a:srcRect r="-1" b="25187"/>
          <a:stretch/>
        </p:blipFill>
        <p:spPr>
          <a:xfrm>
            <a:off x="6096000" y="1"/>
            <a:ext cx="6096000" cy="6858000"/>
          </a:xfrm>
          <a:prstGeom prst="rect">
            <a:avLst/>
          </a:prstGeom>
        </p:spPr>
      </p:pic>
      <p:sp>
        <p:nvSpPr>
          <p:cNvPr id="15" name="Rectangle 14">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28F98F43-65FA-A147-A3E3-B126E6125CB1}"/>
              </a:ext>
            </a:extLst>
          </p:cNvPr>
          <p:cNvSpPr>
            <a:spLocks noGrp="1"/>
          </p:cNvSpPr>
          <p:nvPr>
            <p:ph type="ctrTitle"/>
          </p:nvPr>
        </p:nvSpPr>
        <p:spPr>
          <a:xfrm>
            <a:off x="2103121" y="4727173"/>
            <a:ext cx="7985759" cy="868823"/>
          </a:xfrm>
        </p:spPr>
        <p:txBody>
          <a:bodyPr anchor="ctr">
            <a:normAutofit/>
          </a:bodyPr>
          <a:lstStyle/>
          <a:p>
            <a:r>
              <a:rPr kumimoji="1" lang="ja-JP" altLang="en-US" sz="4000"/>
              <a:t>シェカール・メータ会長とラシ夫人</a:t>
            </a:r>
          </a:p>
        </p:txBody>
      </p:sp>
      <p:sp>
        <p:nvSpPr>
          <p:cNvPr id="17" name="Rectangle: Rounded Corners 16">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 name="字幕 2">
            <a:extLst>
              <a:ext uri="{FF2B5EF4-FFF2-40B4-BE49-F238E27FC236}">
                <a16:creationId xmlns:a16="http://schemas.microsoft.com/office/drawing/2014/main" id="{B3FDDCB7-0C1C-9240-BC46-7F039987DCD5}"/>
              </a:ext>
            </a:extLst>
          </p:cNvPr>
          <p:cNvSpPr>
            <a:spLocks noGrp="1"/>
          </p:cNvSpPr>
          <p:nvPr>
            <p:ph type="subTitle" idx="1"/>
          </p:nvPr>
        </p:nvSpPr>
        <p:spPr>
          <a:xfrm>
            <a:off x="2615738" y="5680637"/>
            <a:ext cx="6960524" cy="598516"/>
          </a:xfrm>
        </p:spPr>
        <p:txBody>
          <a:bodyPr anchor="ctr">
            <a:normAutofit/>
          </a:bodyPr>
          <a:lstStyle/>
          <a:p>
            <a:r>
              <a:rPr kumimoji="1" lang="en-US" altLang="ja-JP" dirty="0">
                <a:solidFill>
                  <a:schemeClr val="bg1"/>
                </a:solidFill>
                <a:latin typeface="MS PGothic" panose="020B0600070205080204" pitchFamily="34" charset="-128"/>
                <a:ea typeface="MS PGothic" panose="020B0600070205080204" pitchFamily="34" charset="-128"/>
              </a:rPr>
              <a:t>Serve To Change Lives</a:t>
            </a:r>
            <a:endParaRPr kumimoji="1" lang="ja-JP" altLang="en-US">
              <a:solidFill>
                <a:schemeClr val="bg1"/>
              </a:solidFill>
              <a:latin typeface="MS PGothic" panose="020B0600070205080204" pitchFamily="34" charset="-128"/>
              <a:ea typeface="MS PGothic" panose="020B0600070205080204" pitchFamily="34" charset="-128"/>
            </a:endParaRPr>
          </a:p>
        </p:txBody>
      </p:sp>
      <p:sp>
        <p:nvSpPr>
          <p:cNvPr id="4" name="スライド番号プレースホルダー 3">
            <a:extLst>
              <a:ext uri="{FF2B5EF4-FFF2-40B4-BE49-F238E27FC236}">
                <a16:creationId xmlns:a16="http://schemas.microsoft.com/office/drawing/2014/main" id="{5FC29E66-5050-C845-8AF2-893C23D9F0B0}"/>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3FA79FB1-1797-B54A-878B-0E7432BE139D}" type="slidenum">
              <a:rPr lang="ja-JP" altLang="en-US">
                <a:solidFill>
                  <a:schemeClr val="bg1"/>
                </a:solidFill>
              </a:rPr>
              <a:pPr>
                <a:spcAft>
                  <a:spcPts val="600"/>
                </a:spcAft>
                <a:defRPr/>
              </a:pPr>
              <a:t>2</a:t>
            </a:fld>
            <a:endParaRPr lang="ja-JP" altLang="en-US">
              <a:solidFill>
                <a:schemeClr val="bg1"/>
              </a:solidFill>
            </a:endParaRPr>
          </a:p>
        </p:txBody>
      </p:sp>
    </p:spTree>
    <p:extLst>
      <p:ext uri="{BB962C8B-B14F-4D97-AF65-F5344CB8AC3E}">
        <p14:creationId xmlns:p14="http://schemas.microsoft.com/office/powerpoint/2010/main" val="3584823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a:stretch>
            <a:fillRect/>
          </a:stretch>
        </p:blipFill>
        <p:spPr/>
      </p:pic>
      <p:sp>
        <p:nvSpPr>
          <p:cNvPr id="38" name="Text Placeholder 37">
            <a:extLst>
              <a:ext uri="{FF2B5EF4-FFF2-40B4-BE49-F238E27FC236}">
                <a16:creationId xmlns:a16="http://schemas.microsoft.com/office/drawing/2014/main" id="{C7AD8980-B2EF-4D12-9907-67B30C936705}"/>
              </a:ext>
            </a:extLst>
          </p:cNvPr>
          <p:cNvSpPr>
            <a:spLocks noGrp="1"/>
          </p:cNvSpPr>
          <p:nvPr>
            <p:ph type="body" sz="quarter" idx="14"/>
          </p:nvPr>
        </p:nvSpPr>
        <p:spPr>
          <a:xfrm>
            <a:off x="1" y="-8713"/>
            <a:ext cx="12192000" cy="2419070"/>
          </a:xfrm>
        </p:spPr>
        <p:txBody>
          <a:bodyPr/>
          <a:lstStyle/>
          <a:p>
            <a:pPr algn="l" rtl="0"/>
            <a:r>
              <a:rPr lang="ja" b="1" i="0" u="none" baseline="0">
                <a:latin typeface="Arial" panose="020B0604020202020204" pitchFamily="34" charset="0"/>
                <a:ea typeface="MS PGothic" panose="020B0600070205080204" pitchFamily="34" charset="-128"/>
                <a:cs typeface="Arial" panose="020B0604020202020204" pitchFamily="34" charset="0"/>
              </a:rPr>
              <a:t>行動しよう</a:t>
            </a:r>
          </a:p>
        </p:txBody>
      </p:sp>
      <p:sp>
        <p:nvSpPr>
          <p:cNvPr id="2" name="Slide Number Placeholder 1">
            <a:extLst>
              <a:ext uri="{FF2B5EF4-FFF2-40B4-BE49-F238E27FC236}">
                <a16:creationId xmlns:a16="http://schemas.microsoft.com/office/drawing/2014/main" id="{5D203339-DA78-44D6-BBC0-6113355F0D47}"/>
              </a:ext>
            </a:extLst>
          </p:cNvPr>
          <p:cNvSpPr>
            <a:spLocks noGrp="1"/>
          </p:cNvSpPr>
          <p:nvPr>
            <p:ph type="sldNum" sz="quarter" idx="12"/>
          </p:nvPr>
        </p:nvSpPr>
        <p:spPr/>
        <p:txBody>
          <a:bodyPr/>
          <a:lstStyle/>
          <a:p>
            <a:pPr algn="r" rtl="0"/>
            <a:fld id="{97A94E25-127B-4C48-AF96-44BA7B823777}" type="slidenum">
              <a:rPr>
                <a:latin typeface="Arial" panose="020B0604020202020204" pitchFamily="34" charset="0"/>
                <a:ea typeface="MS PGothic" panose="020B0600070205080204" pitchFamily="34" charset="-128"/>
                <a:cs typeface="Arial" panose="020B0604020202020204" pitchFamily="34" charset="0"/>
              </a:rPr>
              <a:pPr algn="r" rtl="0"/>
              <a:t>20</a:t>
            </a:fld>
            <a:endParaRPr lang="ja" dirty="0">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4484557" y="4507364"/>
            <a:ext cx="3222886" cy="1200329"/>
          </a:xfrm>
          <a:prstGeom prst="rect">
            <a:avLst/>
          </a:prstGeom>
          <a:noFill/>
        </p:spPr>
        <p:txBody>
          <a:bodyPr wrap="square" rtlCol="0">
            <a:spAutoFit/>
          </a:bodyPr>
          <a:lstStyle/>
          <a:p>
            <a:pPr algn="ctr" rtl="0"/>
            <a:r>
              <a:rPr lang="ja" sz="5400" b="1" i="0" u="none" baseline="0">
                <a:solidFill>
                  <a:srgbClr val="01B4E7"/>
                </a:solidFill>
                <a:latin typeface="Arial" panose="020B0604020202020204" pitchFamily="34" charset="0"/>
                <a:ea typeface="MS PGothic" panose="020B0600070205080204" pitchFamily="34" charset="-128"/>
                <a:cs typeface="Arial" panose="020B0604020202020204" pitchFamily="34" charset="0"/>
              </a:rPr>
              <a:t>質問する</a:t>
            </a:r>
          </a:p>
          <a:p>
            <a:endParaRPr lang="ja" dirty="0">
              <a:latin typeface="Arial" panose="020B0604020202020204" pitchFamily="34" charset="0"/>
              <a:ea typeface="MS PGothic" panose="020B0600070205080204" pitchFamily="34" charset="-128"/>
              <a:cs typeface="Arial" panose="020B0604020202020204" pitchFamily="34" charset="0"/>
            </a:endParaRPr>
          </a:p>
        </p:txBody>
      </p:sp>
      <p:sp>
        <p:nvSpPr>
          <p:cNvPr id="11" name="TextBox 10"/>
          <p:cNvSpPr txBox="1"/>
          <p:nvPr/>
        </p:nvSpPr>
        <p:spPr>
          <a:xfrm>
            <a:off x="657021" y="4507364"/>
            <a:ext cx="3222886" cy="1200329"/>
          </a:xfrm>
          <a:prstGeom prst="rect">
            <a:avLst/>
          </a:prstGeom>
          <a:noFill/>
        </p:spPr>
        <p:txBody>
          <a:bodyPr wrap="square" rtlCol="0">
            <a:spAutoFit/>
          </a:bodyPr>
          <a:lstStyle/>
          <a:p>
            <a:pPr algn="ctr" rtl="0"/>
            <a:r>
              <a:rPr lang="ja" sz="5400" b="1" i="0" u="none" baseline="0">
                <a:solidFill>
                  <a:srgbClr val="01B4E7"/>
                </a:solidFill>
                <a:latin typeface="Arial" panose="020B0604020202020204" pitchFamily="34" charset="0"/>
                <a:ea typeface="MS PGothic" panose="020B0600070205080204" pitchFamily="34" charset="-128"/>
                <a:cs typeface="Arial" panose="020B0604020202020204" pitchFamily="34" charset="0"/>
              </a:rPr>
              <a:t>学ぶ</a:t>
            </a:r>
          </a:p>
          <a:p>
            <a:endParaRPr lang="ja" dirty="0">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7949733" y="4507363"/>
            <a:ext cx="3809438" cy="2031325"/>
          </a:xfrm>
          <a:prstGeom prst="rect">
            <a:avLst/>
          </a:prstGeom>
          <a:noFill/>
        </p:spPr>
        <p:txBody>
          <a:bodyPr wrap="square" rtlCol="0">
            <a:spAutoFit/>
          </a:bodyPr>
          <a:lstStyle/>
          <a:p>
            <a:pPr algn="ctr" rtl="0"/>
            <a:r>
              <a:rPr lang="ja" sz="5400" b="1" i="0" u="none" baseline="0" dirty="0">
                <a:solidFill>
                  <a:srgbClr val="01B4E7"/>
                </a:solidFill>
                <a:latin typeface="Arial" panose="020B0604020202020204" pitchFamily="34" charset="0"/>
                <a:ea typeface="MS PGothic" panose="020B0600070205080204" pitchFamily="34" charset="-128"/>
                <a:cs typeface="Arial" panose="020B0604020202020204" pitchFamily="34" charset="0"/>
              </a:rPr>
              <a:t>ウェブサイトを見る</a:t>
            </a:r>
          </a:p>
          <a:p>
            <a:endParaRPr lang="ja" dirty="0">
              <a:latin typeface="Arial" panose="020B0604020202020204" pitchFamily="34" charset="0"/>
              <a:ea typeface="MS PGothic" panose="020B0600070205080204" pitchFamily="34" charset="-128"/>
              <a:cs typeface="Arial" panose="020B0604020202020204" pitchFamily="34" charset="0"/>
            </a:endParaRPr>
          </a:p>
        </p:txBody>
      </p:sp>
      <p:pic>
        <p:nvPicPr>
          <p:cNvPr id="13" name="Picture 12"/>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561294" y="1322715"/>
            <a:ext cx="2586317" cy="2586317"/>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80402" y="1544236"/>
            <a:ext cx="2925386" cy="2925386"/>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711998" y="1495188"/>
            <a:ext cx="2543086" cy="2543086"/>
          </a:xfrm>
          <a:prstGeom prst="rect">
            <a:avLst/>
          </a:prstGeom>
          <a:ln>
            <a:noFill/>
          </a:ln>
          <a:effectLst>
            <a:outerShdw blurRad="292100" dist="139700" dir="2700000" algn="tl" rotWithShape="0">
              <a:srgbClr val="333333">
                <a:alpha val="65000"/>
              </a:srgbClr>
            </a:outerShdw>
          </a:effectLst>
        </p:spPr>
      </p:pic>
      <p:sp>
        <p:nvSpPr>
          <p:cNvPr id="16" name="Subtitle 52">
            <a:extLst>
              <a:ext uri="{FF2B5EF4-FFF2-40B4-BE49-F238E27FC236}">
                <a16:creationId xmlns:a16="http://schemas.microsoft.com/office/drawing/2014/main" id="{B358482D-91A1-4E7B-A8BC-6BCA29C29614}"/>
              </a:ext>
            </a:extLst>
          </p:cNvPr>
          <p:cNvSpPr txBox="1">
            <a:spLocks/>
          </p:cNvSpPr>
          <p:nvPr/>
        </p:nvSpPr>
        <p:spPr>
          <a:xfrm>
            <a:off x="3051684" y="6135280"/>
            <a:ext cx="6088632" cy="28617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S PMincho"/>
                <a:ea typeface="MS PMincho"/>
                <a:cs typeface="MS PMincho"/>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S PMincho"/>
                <a:ea typeface="MS PMincho"/>
                <a:cs typeface="MS PMincho"/>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S PMincho"/>
                <a:ea typeface="MS PMincho"/>
                <a:cs typeface="MS PMincho"/>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S PMincho"/>
                <a:ea typeface="MS PMincho"/>
                <a:cs typeface="MS PMincho"/>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lgn="l" rtl="0">
              <a:lnSpc>
                <a:spcPct val="100000"/>
              </a:lnSpc>
              <a:buNone/>
            </a:pPr>
            <a:r>
              <a:rPr lang="ja" sz="2800" b="1" i="0" u="none" baseline="0" dirty="0">
                <a:solidFill>
                  <a:srgbClr val="01B4E7"/>
                </a:solidFill>
                <a:latin typeface="Arial" panose="020B0604020202020204" pitchFamily="34" charset="0"/>
                <a:ea typeface="MS PGothic" panose="020B0600070205080204" pitchFamily="34" charset="-128"/>
                <a:cs typeface="Arial" panose="020B0604020202020204" pitchFamily="34" charset="0"/>
              </a:rPr>
              <a:t>ROTARY.ORG/JA/MEMBERSHIP</a:t>
            </a:r>
            <a:br>
              <a:rPr lang="ja" sz="3200" b="1" dirty="0">
                <a:solidFill>
                  <a:srgbClr val="01B4E7"/>
                </a:solidFill>
                <a:latin typeface="Arial" panose="020B0604020202020204" pitchFamily="34" charset="0"/>
                <a:ea typeface="MS PGothic" panose="020B0600070205080204" pitchFamily="34" charset="-128"/>
                <a:cs typeface="Arial" panose="020B0604020202020204" pitchFamily="34" charset="0"/>
              </a:rPr>
            </a:br>
            <a:endParaRPr lang="ja" sz="3200" dirty="0">
              <a:solidFill>
                <a:srgbClr val="01B4E7"/>
              </a:solidFill>
              <a:latin typeface="Arial" panose="020B0604020202020204" pitchFamily="34" charset="0"/>
              <a:ea typeface="MS PGothic" panose="020B0600070205080204" pitchFamily="34" charset="-128"/>
              <a:cs typeface="Arial" panose="020B0604020202020204" pitchFamily="34" charset="0"/>
            </a:endParaRPr>
          </a:p>
        </p:txBody>
      </p:sp>
    </p:spTree>
    <p:custDataLst>
      <p:tags r:id="rId1"/>
    </p:custDataLst>
    <p:extLst>
      <p:ext uri="{BB962C8B-B14F-4D97-AF65-F5344CB8AC3E}">
        <p14:creationId xmlns:p14="http://schemas.microsoft.com/office/powerpoint/2010/main" val="288694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2"/>
          </p:nvPr>
        </p:nvSpPr>
        <p:spPr/>
        <p:txBody>
          <a:bodyPr/>
          <a:lstStyle/>
          <a:p>
            <a:pPr algn="r" rtl="0"/>
            <a:fld id="{97A94E25-127B-4C48-AF96-44BA7B823777}" type="slidenum">
              <a:rPr/>
              <a:pPr algn="r" rtl="0"/>
              <a:t>21</a:t>
            </a:fld>
            <a:endParaRPr lang="ja" dirty="0"/>
          </a:p>
        </p:txBody>
      </p:sp>
      <p:sp>
        <p:nvSpPr>
          <p:cNvPr id="10" name="Subtitle 52">
            <a:extLst>
              <a:ext uri="{FF2B5EF4-FFF2-40B4-BE49-F238E27FC236}">
                <a16:creationId xmlns:a16="http://schemas.microsoft.com/office/drawing/2014/main" id="{B358482D-91A1-4E7B-A8BC-6BCA29C29614}"/>
              </a:ext>
            </a:extLst>
          </p:cNvPr>
          <p:cNvSpPr txBox="1">
            <a:spLocks/>
          </p:cNvSpPr>
          <p:nvPr/>
        </p:nvSpPr>
        <p:spPr>
          <a:xfrm>
            <a:off x="695891" y="3749215"/>
            <a:ext cx="4978400" cy="27482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300" kern="1200">
                <a:solidFill>
                  <a:schemeClr val="bg1"/>
                </a:solidFill>
                <a:latin typeface="MS PMincho"/>
                <a:ea typeface="MS PMincho"/>
                <a:cs typeface="MS PMincho"/>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S PMincho"/>
                <a:ea typeface="MS PMincho"/>
                <a:cs typeface="MS PMincho"/>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S PMincho"/>
                <a:ea typeface="MS PMincho"/>
                <a:cs typeface="MS PMincho"/>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9pPr>
          </a:lstStyle>
          <a:p>
            <a:pPr algn="l" rtl="0" fontAlgn="base"/>
            <a:r>
              <a:rPr lang="ja" b="0" i="0" u="none" baseline="0"/>
              <a:t> </a:t>
            </a:r>
          </a:p>
        </p:txBody>
      </p:sp>
      <p:sp>
        <p:nvSpPr>
          <p:cNvPr id="2" name="Picture Placeholder 1"/>
          <p:cNvSpPr>
            <a:spLocks noGrp="1"/>
          </p:cNvSpPr>
          <p:nvPr>
            <p:ph type="pic" sz="quarter" idx="16"/>
          </p:nvPr>
        </p:nvSpPr>
        <p:spPr/>
      </p:sp>
      <p:pic>
        <p:nvPicPr>
          <p:cNvPr id="8" name="Picture Placeholder 2"/>
          <p:cNvPicPr>
            <a:picLocks noChangeAspect="1"/>
          </p:cNvPicPr>
          <p:nvPr/>
        </p:nvPicPr>
        <p:blipFill>
          <a:blip r:embed="rId4">
            <a:extLst>
              <a:ext uri="{28A0092B-C50C-407E-A947-70E740481C1C}">
                <a14:useLocalDpi xmlns:a14="http://schemas.microsoft.com/office/drawing/2010/main" val="0"/>
              </a:ext>
            </a:extLst>
          </a:blip>
          <a:srcRect l="370" r="370"/>
          <a:stretch>
            <a:fillRect/>
          </a:stretch>
        </p:blipFill>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pic>
    </p:spTree>
    <p:custDataLst>
      <p:tags r:id="rId1"/>
    </p:custDataLst>
    <p:extLst>
      <p:ext uri="{BB962C8B-B14F-4D97-AF65-F5344CB8AC3E}">
        <p14:creationId xmlns:p14="http://schemas.microsoft.com/office/powerpoint/2010/main" val="351360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プレースホルダー 7" descr="テキスト, 手紙&#10;&#10;自動的に生成された説明">
            <a:extLst>
              <a:ext uri="{FF2B5EF4-FFF2-40B4-BE49-F238E27FC236}">
                <a16:creationId xmlns:a16="http://schemas.microsoft.com/office/drawing/2014/main" id="{079EEC16-A6A6-8F4A-9201-3055A6C9D7C3}"/>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12500" b="12500"/>
          <a:stretch>
            <a:fillRect/>
          </a:stretch>
        </p:blipFill>
        <p:spPr/>
      </p:pic>
      <p:sp>
        <p:nvSpPr>
          <p:cNvPr id="3" name="テキスト プレースホルダー 2">
            <a:extLst>
              <a:ext uri="{FF2B5EF4-FFF2-40B4-BE49-F238E27FC236}">
                <a16:creationId xmlns:a16="http://schemas.microsoft.com/office/drawing/2014/main" id="{D07187F7-5408-6147-A46A-CF33B4201B17}"/>
              </a:ext>
            </a:extLst>
          </p:cNvPr>
          <p:cNvSpPr>
            <a:spLocks noGrp="1"/>
          </p:cNvSpPr>
          <p:nvPr>
            <p:ph type="body" sz="quarter" idx="17"/>
          </p:nvPr>
        </p:nvSpPr>
        <p:spPr/>
        <p:txBody>
          <a:bodyPr/>
          <a:lstStyle/>
          <a:p>
            <a:endParaRPr kumimoji="1" lang="ja-JP" altLang="en-US"/>
          </a:p>
        </p:txBody>
      </p:sp>
      <p:sp>
        <p:nvSpPr>
          <p:cNvPr id="4" name="字幕 3">
            <a:extLst>
              <a:ext uri="{FF2B5EF4-FFF2-40B4-BE49-F238E27FC236}">
                <a16:creationId xmlns:a16="http://schemas.microsoft.com/office/drawing/2014/main" id="{684C3970-7834-CC42-8A40-B1C84B61CB42}"/>
              </a:ext>
            </a:extLst>
          </p:cNvPr>
          <p:cNvSpPr>
            <a:spLocks noGrp="1"/>
          </p:cNvSpPr>
          <p:nvPr>
            <p:ph type="subTitle" idx="1"/>
          </p:nvPr>
        </p:nvSpPr>
        <p:spPr/>
        <p:txBody>
          <a:bodyPr/>
          <a:lstStyle/>
          <a:p>
            <a:r>
              <a:rPr kumimoji="1" lang="ja-JP" altLang="en-US">
                <a:latin typeface="MS PGothic" panose="020B0600070205080204" pitchFamily="34" charset="-128"/>
                <a:ea typeface="MS PGothic" panose="020B0600070205080204" pitchFamily="34" charset="-128"/>
              </a:rPr>
              <a:t>皆様のご健勝とご活躍を念じます🙏</a:t>
            </a:r>
          </a:p>
        </p:txBody>
      </p:sp>
      <p:sp>
        <p:nvSpPr>
          <p:cNvPr id="5" name="テキスト プレースホルダー 4">
            <a:extLst>
              <a:ext uri="{FF2B5EF4-FFF2-40B4-BE49-F238E27FC236}">
                <a16:creationId xmlns:a16="http://schemas.microsoft.com/office/drawing/2014/main" id="{EBA33AD6-4491-914A-93EE-2EC4C7DBF2CD}"/>
              </a:ext>
            </a:extLst>
          </p:cNvPr>
          <p:cNvSpPr>
            <a:spLocks noGrp="1"/>
          </p:cNvSpPr>
          <p:nvPr>
            <p:ph type="body" sz="quarter" idx="14"/>
          </p:nvPr>
        </p:nvSpPr>
        <p:spPr>
          <a:xfrm>
            <a:off x="296333" y="2210470"/>
            <a:ext cx="7133167" cy="1135062"/>
          </a:xfrm>
        </p:spPr>
        <p:txBody>
          <a:bodyPr/>
          <a:lstStyle/>
          <a:p>
            <a:r>
              <a:rPr kumimoji="1" lang="ja-JP" altLang="en-US">
                <a:latin typeface="MS PGothic" panose="020B0600070205080204" pitchFamily="34" charset="-128"/>
                <a:ea typeface="MS PGothic" panose="020B0600070205080204" pitchFamily="34" charset="-128"/>
              </a:rPr>
              <a:t>ご清聴ありがとうございました</a:t>
            </a:r>
          </a:p>
        </p:txBody>
      </p:sp>
      <p:sp>
        <p:nvSpPr>
          <p:cNvPr id="6" name="スライド番号プレースホルダー 5">
            <a:extLst>
              <a:ext uri="{FF2B5EF4-FFF2-40B4-BE49-F238E27FC236}">
                <a16:creationId xmlns:a16="http://schemas.microsoft.com/office/drawing/2014/main" id="{FA86D268-8A3D-5E4B-9F42-64391FE14D7F}"/>
              </a:ext>
            </a:extLst>
          </p:cNvPr>
          <p:cNvSpPr>
            <a:spLocks noGrp="1"/>
          </p:cNvSpPr>
          <p:nvPr>
            <p:ph type="sldNum" sz="quarter" idx="12"/>
          </p:nvPr>
        </p:nvSpPr>
        <p:spPr/>
        <p:txBody>
          <a:bodyPr/>
          <a:lstStyle/>
          <a:p>
            <a:fld id="{97A94E25-127B-4C48-AF96-44BA7B823777}" type="slidenum">
              <a:rPr lang="en-US" smtClean="0"/>
              <a:pPr/>
              <a:t>22</a:t>
            </a:fld>
            <a:endParaRPr lang="en-US" dirty="0"/>
          </a:p>
        </p:txBody>
      </p:sp>
    </p:spTree>
    <p:extLst>
      <p:ext uri="{BB962C8B-B14F-4D97-AF65-F5344CB8AC3E}">
        <p14:creationId xmlns:p14="http://schemas.microsoft.com/office/powerpoint/2010/main" val="3499701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269857-A131-4BC4-92BB-605BA5774B4B}"/>
              </a:ext>
            </a:extLst>
          </p:cNvPr>
          <p:cNvSpPr>
            <a:spLocks noGrp="1"/>
          </p:cNvSpPr>
          <p:nvPr>
            <p:ph type="title" idx="4294967295"/>
          </p:nvPr>
        </p:nvSpPr>
        <p:spPr>
          <a:xfrm>
            <a:off x="838200" y="97064"/>
            <a:ext cx="10515600" cy="996950"/>
          </a:xfrm>
        </p:spPr>
        <p:txBody>
          <a:bodyPr/>
          <a:lstStyle/>
          <a:p>
            <a:pPr algn="ctr"/>
            <a:r>
              <a:rPr kumimoji="1" lang="ja-JP" altLang="en-US" dirty="0">
                <a:solidFill>
                  <a:schemeClr val="bg1"/>
                </a:solidFill>
                <a:latin typeface="メイリオ" panose="020B0604030504040204" pitchFamily="50" charset="-128"/>
                <a:ea typeface="メイリオ" panose="020B0604030504040204" pitchFamily="50" charset="-128"/>
              </a:rPr>
              <a:t>地区大会開催に向けたメッセージ</a:t>
            </a:r>
          </a:p>
        </p:txBody>
      </p:sp>
      <p:sp>
        <p:nvSpPr>
          <p:cNvPr id="3" name="コンテンツ プレースホルダー 2">
            <a:extLst>
              <a:ext uri="{FF2B5EF4-FFF2-40B4-BE49-F238E27FC236}">
                <a16:creationId xmlns:a16="http://schemas.microsoft.com/office/drawing/2014/main" id="{64BFE28A-1F25-4653-95CF-C47E7F64F345}"/>
              </a:ext>
            </a:extLst>
          </p:cNvPr>
          <p:cNvSpPr>
            <a:spLocks noGrp="1"/>
          </p:cNvSpPr>
          <p:nvPr>
            <p:ph idx="4294967295"/>
          </p:nvPr>
        </p:nvSpPr>
        <p:spPr>
          <a:xfrm>
            <a:off x="301625" y="1077686"/>
            <a:ext cx="11588750" cy="5683250"/>
          </a:xfrm>
        </p:spPr>
        <p:txBody>
          <a:bodyPr>
            <a:noAutofit/>
          </a:bodyPr>
          <a:lstStyle/>
          <a:p>
            <a:pPr marL="0" indent="0">
              <a:lnSpc>
                <a:spcPct val="100000"/>
              </a:lnSpc>
              <a:buNone/>
            </a:pPr>
            <a:r>
              <a:rPr lang="ja-JP" altLang="en-US" sz="2000" b="1" dirty="0">
                <a:solidFill>
                  <a:schemeClr val="bg1"/>
                </a:solidFill>
                <a:latin typeface="メイリオ" panose="020B0604030504040204" pitchFamily="50" charset="-128"/>
                <a:ea typeface="メイリオ" panose="020B0604030504040204" pitchFamily="50" charset="-128"/>
              </a:rPr>
              <a:t>地区大会は、社会奉仕への情熱をさらに高め、互いにインスピレーションを与えあい、</a:t>
            </a:r>
            <a:endParaRPr lang="en-US" altLang="ja-JP" sz="2000" b="1" dirty="0">
              <a:solidFill>
                <a:schemeClr val="bg1"/>
              </a:solidFill>
              <a:latin typeface="メイリオ" panose="020B0604030504040204" pitchFamily="50" charset="-128"/>
              <a:ea typeface="メイリオ" panose="020B0604030504040204" pitchFamily="50" charset="-128"/>
            </a:endParaRPr>
          </a:p>
          <a:p>
            <a:pPr marL="0" indent="0">
              <a:lnSpc>
                <a:spcPct val="100000"/>
              </a:lnSpc>
              <a:buNone/>
            </a:pPr>
            <a:r>
              <a:rPr lang="ja-JP" altLang="en-US" sz="2000" b="1" dirty="0">
                <a:solidFill>
                  <a:schemeClr val="bg1"/>
                </a:solidFill>
                <a:latin typeface="メイリオ" panose="020B0604030504040204" pitchFamily="50" charset="-128"/>
                <a:ea typeface="メイリオ" panose="020B0604030504040204" pitchFamily="50" charset="-128"/>
              </a:rPr>
              <a:t>ロータリーの奉仕を次なる高み へと導く機会です。 </a:t>
            </a:r>
            <a:endParaRPr lang="en-US" altLang="ja-JP" sz="2000" b="1" dirty="0">
              <a:solidFill>
                <a:schemeClr val="bg1"/>
              </a:solidFill>
              <a:latin typeface="メイリオ" panose="020B0604030504040204" pitchFamily="50" charset="-128"/>
              <a:ea typeface="メイリオ" panose="020B0604030504040204" pitchFamily="50" charset="-128"/>
            </a:endParaRPr>
          </a:p>
          <a:p>
            <a:pPr>
              <a:lnSpc>
                <a:spcPct val="120000"/>
              </a:lnSpc>
            </a:pPr>
            <a:r>
              <a:rPr lang="en-US" altLang="ja-JP" sz="2200" b="1" dirty="0">
                <a:solidFill>
                  <a:srgbClr val="FFFF00"/>
                </a:solidFill>
                <a:latin typeface="メイリオ" panose="020B0604030504040204" pitchFamily="50" charset="-128"/>
                <a:ea typeface="メイリオ" panose="020B0604030504040204" pitchFamily="50" charset="-128"/>
              </a:rPr>
              <a:t>RI</a:t>
            </a:r>
            <a:r>
              <a:rPr lang="ja-JP" altLang="en-US" sz="2200" b="1" dirty="0">
                <a:solidFill>
                  <a:srgbClr val="FFFF00"/>
                </a:solidFill>
                <a:latin typeface="メイリオ" panose="020B0604030504040204" pitchFamily="50" charset="-128"/>
                <a:ea typeface="メイリオ" panose="020B0604030504040204" pitchFamily="50" charset="-128"/>
              </a:rPr>
              <a:t>テーマ「奉仕しよう みんなの人生を豊かにするために」</a:t>
            </a:r>
            <a:endParaRPr lang="en-US" altLang="ja-JP" sz="2200" b="1" dirty="0">
              <a:solidFill>
                <a:srgbClr val="FFFF00"/>
              </a:solidFill>
              <a:latin typeface="メイリオ" panose="020B0604030504040204" pitchFamily="50" charset="-128"/>
              <a:ea typeface="メイリオ" panose="020B0604030504040204" pitchFamily="50" charset="-128"/>
            </a:endParaRPr>
          </a:p>
          <a:p>
            <a:pPr marL="0" indent="0">
              <a:lnSpc>
                <a:spcPct val="120000"/>
              </a:lnSpc>
              <a:buNone/>
            </a:pPr>
            <a:r>
              <a:rPr lang="ja-JP" altLang="en-US" sz="1400" b="1" dirty="0">
                <a:solidFill>
                  <a:schemeClr val="bg1"/>
                </a:solidFill>
                <a:latin typeface="メイリオ" panose="020B0604030504040204" pitchFamily="50" charset="-128"/>
                <a:ea typeface="メイリオ" panose="020B0604030504040204" pitchFamily="50" charset="-128"/>
              </a:rPr>
              <a:t>　　</a:t>
            </a:r>
            <a:r>
              <a:rPr lang="ja-JP" altLang="en-US" sz="2000" b="1" dirty="0">
                <a:solidFill>
                  <a:schemeClr val="bg1"/>
                </a:solidFill>
                <a:latin typeface="メイリオ" panose="020B0604030504040204" pitchFamily="50" charset="-128"/>
                <a:ea typeface="メイリオ" panose="020B0604030504040204" pitchFamily="50" charset="-128"/>
              </a:rPr>
              <a:t>あらゆる方法に目を向けて活動して下さい。</a:t>
            </a:r>
            <a:endParaRPr lang="en-US" altLang="ja-JP" sz="2000" b="1" dirty="0">
              <a:solidFill>
                <a:schemeClr val="bg1"/>
              </a:solidFill>
              <a:latin typeface="メイリオ" panose="020B0604030504040204" pitchFamily="50" charset="-128"/>
              <a:ea typeface="メイリオ" panose="020B0604030504040204" pitchFamily="50" charset="-128"/>
            </a:endParaRPr>
          </a:p>
          <a:p>
            <a:pPr>
              <a:lnSpc>
                <a:spcPct val="120000"/>
              </a:lnSpc>
            </a:pPr>
            <a:r>
              <a:rPr lang="ja-JP" altLang="en-US" sz="2200" b="1" dirty="0">
                <a:solidFill>
                  <a:srgbClr val="FFFF00"/>
                </a:solidFill>
                <a:latin typeface="メイリオ" panose="020B0604030504040204" pitchFamily="50" charset="-128"/>
                <a:ea typeface="メイリオ" panose="020B0604030504040204" pitchFamily="50" charset="-128"/>
              </a:rPr>
              <a:t>会員増強：</a:t>
            </a:r>
            <a:r>
              <a:rPr lang="en-US" altLang="ja-JP" sz="2200" b="1" dirty="0">
                <a:solidFill>
                  <a:srgbClr val="FFFF00"/>
                </a:solidFill>
                <a:latin typeface="メイリオ" panose="020B0604030504040204" pitchFamily="50" charset="-128"/>
                <a:ea typeface="メイリオ" panose="020B0604030504040204" pitchFamily="50" charset="-128"/>
              </a:rPr>
              <a:t>Each one, bring one</a:t>
            </a:r>
            <a:r>
              <a:rPr lang="ja-JP" altLang="en-US" sz="2200" b="1" dirty="0">
                <a:solidFill>
                  <a:srgbClr val="FFFF00"/>
                </a:solidFill>
                <a:latin typeface="メイリオ" panose="020B0604030504040204" pitchFamily="50" charset="-128"/>
                <a:ea typeface="メイリオ" panose="020B0604030504040204" pitchFamily="50" charset="-128"/>
              </a:rPr>
              <a:t> に取り組んでください。</a:t>
            </a:r>
            <a:endParaRPr lang="en-US" altLang="ja-JP" sz="2200" b="1" dirty="0">
              <a:solidFill>
                <a:srgbClr val="FFFF00"/>
              </a:solidFill>
              <a:latin typeface="メイリオ" panose="020B0604030504040204" pitchFamily="50" charset="-128"/>
              <a:ea typeface="メイリオ" panose="020B0604030504040204" pitchFamily="50" charset="-128"/>
            </a:endParaRPr>
          </a:p>
          <a:p>
            <a:pPr marL="0" indent="0">
              <a:lnSpc>
                <a:spcPct val="120000"/>
              </a:lnSpc>
              <a:buNone/>
            </a:pPr>
            <a:r>
              <a:rPr lang="ja-JP" altLang="en-US" sz="1400" dirty="0">
                <a:solidFill>
                  <a:schemeClr val="bg1"/>
                </a:solidFill>
                <a:latin typeface="メイリオ" panose="020B0604030504040204" pitchFamily="50" charset="-128"/>
                <a:ea typeface="メイリオ" panose="020B0604030504040204" pitchFamily="50" charset="-128"/>
              </a:rPr>
              <a:t>　「もっと成長し、もっと多くを 成し遂げる」ことでロータリーの奉仕を広げていきます。</a:t>
            </a:r>
            <a:r>
              <a:rPr lang="ja-JP" altLang="en-US" sz="1400" b="1" dirty="0">
                <a:solidFill>
                  <a:schemeClr val="bg1"/>
                </a:solidFill>
                <a:latin typeface="メイリオ" panose="020B0604030504040204" pitchFamily="50" charset="-128"/>
                <a:ea typeface="メイリオ" panose="020B0604030504040204" pitchFamily="50" charset="-128"/>
              </a:rPr>
              <a:t>すべてのロ ータリー会員が一人の新会員をロータ</a:t>
            </a:r>
            <a:endParaRPr lang="en-US" altLang="ja-JP" sz="1400" b="1" dirty="0">
              <a:solidFill>
                <a:schemeClr val="bg1"/>
              </a:solidFill>
              <a:latin typeface="メイリオ" panose="020B0604030504040204" pitchFamily="50" charset="-128"/>
              <a:ea typeface="メイリオ" panose="020B0604030504040204" pitchFamily="50" charset="-128"/>
            </a:endParaRPr>
          </a:p>
          <a:p>
            <a:pPr marL="0" indent="0">
              <a:lnSpc>
                <a:spcPct val="120000"/>
              </a:lnSpc>
              <a:buNone/>
            </a:pPr>
            <a:r>
              <a:rPr lang="ja-JP" altLang="en-US" sz="1400" b="1" dirty="0">
                <a:solidFill>
                  <a:schemeClr val="bg1"/>
                </a:solidFill>
                <a:latin typeface="メイリオ" panose="020B0604030504040204" pitchFamily="50" charset="-128"/>
                <a:ea typeface="メイリオ" panose="020B0604030504040204" pitchFamily="50" charset="-128"/>
              </a:rPr>
              <a:t>　リーに導くことができれば、それによってもたらされる成長は計り知れないものとなるでしょう。 </a:t>
            </a:r>
            <a:endParaRPr lang="en-US" altLang="ja-JP" sz="1400" b="1" dirty="0">
              <a:solidFill>
                <a:schemeClr val="bg1"/>
              </a:solidFill>
              <a:latin typeface="メイリオ" panose="020B0604030504040204" pitchFamily="50" charset="-128"/>
              <a:ea typeface="メイリオ" panose="020B0604030504040204" pitchFamily="50" charset="-128"/>
            </a:endParaRPr>
          </a:p>
          <a:p>
            <a:pPr>
              <a:lnSpc>
                <a:spcPct val="120000"/>
              </a:lnSpc>
            </a:pPr>
            <a:r>
              <a:rPr lang="ja-JP" altLang="en-US" sz="2200" b="1" dirty="0">
                <a:solidFill>
                  <a:srgbClr val="FFFF00"/>
                </a:solidFill>
                <a:latin typeface="メイリオ" panose="020B0604030504040204" pitchFamily="50" charset="-128"/>
                <a:ea typeface="メイリオ" panose="020B0604030504040204" pitchFamily="50" charset="-128"/>
              </a:rPr>
              <a:t>女児のエンパワメント</a:t>
            </a:r>
            <a:r>
              <a:rPr lang="ja-JP" altLang="en-US" sz="1400" dirty="0">
                <a:solidFill>
                  <a:schemeClr val="bg1"/>
                </a:solidFill>
                <a:latin typeface="メイリオ" panose="020B0604030504040204" pitchFamily="50" charset="-128"/>
                <a:ea typeface="メイリオ" panose="020B0604030504040204" pitchFamily="50" charset="-128"/>
              </a:rPr>
              <a:t>により一層の力を入れ、女性のための多くの機会を開くことに尽力します 。</a:t>
            </a:r>
            <a:endParaRPr lang="en-US" altLang="ja-JP" sz="1400" dirty="0">
              <a:solidFill>
                <a:schemeClr val="bg1"/>
              </a:solidFill>
              <a:latin typeface="メイリオ" panose="020B0604030504040204" pitchFamily="50" charset="-128"/>
              <a:ea typeface="メイリオ" panose="020B0604030504040204" pitchFamily="50" charset="-128"/>
            </a:endParaRPr>
          </a:p>
          <a:p>
            <a:pPr>
              <a:lnSpc>
                <a:spcPct val="120000"/>
              </a:lnSpc>
            </a:pPr>
            <a:r>
              <a:rPr lang="ja-JP" altLang="en-US" sz="2200" b="1" dirty="0">
                <a:solidFill>
                  <a:srgbClr val="FFFF00"/>
                </a:solidFill>
                <a:latin typeface="メイリオ" panose="020B0604030504040204" pitchFamily="50" charset="-128"/>
                <a:ea typeface="メイリオ" panose="020B0604030504040204" pitchFamily="50" charset="-128"/>
              </a:rPr>
              <a:t>ロータリー奉仕デー</a:t>
            </a:r>
            <a:r>
              <a:rPr lang="ja-JP" altLang="en-US" sz="2400" b="1" dirty="0">
                <a:solidFill>
                  <a:schemeClr val="bg1"/>
                </a:solidFill>
                <a:latin typeface="メイリオ" panose="020B0604030504040204" pitchFamily="50" charset="-128"/>
                <a:ea typeface="メイリオ" panose="020B0604030504040204" pitchFamily="50" charset="-128"/>
              </a:rPr>
              <a:t>：</a:t>
            </a:r>
            <a:r>
              <a:rPr lang="ja-JP" altLang="en-US" sz="1400" dirty="0">
                <a:solidFill>
                  <a:schemeClr val="bg1"/>
                </a:solidFill>
                <a:latin typeface="メイリオ" panose="020B0604030504040204" pitchFamily="50" charset="-128"/>
                <a:ea typeface="メイリオ" panose="020B0604030504040204" pitchFamily="50" charset="-128"/>
              </a:rPr>
              <a:t>世界中でロータリーの奉仕を紹介し、地域社会の枠組みを超えた新しい活動方法を見出していきます。 </a:t>
            </a:r>
            <a:endParaRPr lang="en-US" altLang="ja-JP" sz="1400" dirty="0">
              <a:solidFill>
                <a:schemeClr val="bg1"/>
              </a:solidFill>
              <a:latin typeface="メイリオ" panose="020B0604030504040204" pitchFamily="50" charset="-128"/>
              <a:ea typeface="メイリオ" panose="020B0604030504040204" pitchFamily="50" charset="-128"/>
            </a:endParaRPr>
          </a:p>
          <a:p>
            <a:pPr marL="0" indent="0">
              <a:lnSpc>
                <a:spcPct val="120000"/>
              </a:lnSpc>
              <a:buNone/>
            </a:pPr>
            <a:r>
              <a:rPr lang="ja-JP" altLang="en-US" sz="2000" b="1" dirty="0">
                <a:solidFill>
                  <a:schemeClr val="bg1"/>
                </a:solidFill>
                <a:latin typeface="メイリオ" panose="020B0604030504040204" pitchFamily="50" charset="-128"/>
                <a:ea typeface="メイリオ" panose="020B0604030504040204" pitchFamily="50" charset="-128"/>
              </a:rPr>
              <a:t>今地区大会で学んだこと</a:t>
            </a:r>
            <a:r>
              <a:rPr lang="ja-JP" altLang="en-US" sz="2000" dirty="0">
                <a:solidFill>
                  <a:schemeClr val="bg1"/>
                </a:solidFill>
                <a:latin typeface="メイリオ" panose="020B0604030504040204" pitchFamily="50" charset="-128"/>
                <a:ea typeface="メイリオ" panose="020B0604030504040204" pitchFamily="50" charset="-128"/>
              </a:rPr>
              <a:t>をクラブや地区に紹介し、</a:t>
            </a:r>
            <a:r>
              <a:rPr lang="ja-JP" altLang="en-US" sz="2000" b="1" dirty="0">
                <a:solidFill>
                  <a:schemeClr val="bg1"/>
                </a:solidFill>
                <a:latin typeface="メイリオ" panose="020B0604030504040204" pitchFamily="50" charset="-128"/>
                <a:ea typeface="メイリオ" panose="020B0604030504040204" pitchFamily="50" charset="-128"/>
              </a:rPr>
              <a:t>次年度の成功へとつなげる手助け</a:t>
            </a:r>
            <a:r>
              <a:rPr lang="ja-JP" altLang="en-US" sz="2000" dirty="0">
                <a:solidFill>
                  <a:schemeClr val="bg1"/>
                </a:solidFill>
                <a:latin typeface="メイリオ" panose="020B0604030504040204" pitchFamily="50" charset="-128"/>
                <a:ea typeface="メイリオ" panose="020B0604030504040204" pitchFamily="50" charset="-128"/>
              </a:rPr>
              <a:t>をしていただけることを願っております。「奉仕しよう みんなの人生を豊かにす るために」のテーマの下、</a:t>
            </a:r>
            <a:r>
              <a:rPr lang="ja-JP" altLang="en-US" sz="2000" b="1" dirty="0">
                <a:solidFill>
                  <a:schemeClr val="bg1"/>
                </a:solidFill>
                <a:latin typeface="メイリオ" panose="020B0604030504040204" pitchFamily="50" charset="-128"/>
                <a:ea typeface="メイリオ" panose="020B0604030504040204" pitchFamily="50" charset="-128"/>
              </a:rPr>
              <a:t>ともに素晴らしい奉仕を実現していきましょう</a:t>
            </a:r>
            <a:r>
              <a:rPr lang="ja-JP" altLang="en-US" sz="2000" dirty="0">
                <a:solidFill>
                  <a:schemeClr val="bg1"/>
                </a:solidFill>
              </a:rPr>
              <a:t>。 </a:t>
            </a:r>
          </a:p>
          <a:p>
            <a:pPr>
              <a:lnSpc>
                <a:spcPct val="120000"/>
              </a:lnSpc>
            </a:pPr>
            <a:endParaRPr lang="en-US" altLang="ja-JP" sz="1400" dirty="0">
              <a:latin typeface="メイリオ" panose="020B0604030504040204" pitchFamily="50" charset="-128"/>
              <a:ea typeface="メイリオ" panose="020B0604030504040204" pitchFamily="50" charset="-128"/>
            </a:endParaRPr>
          </a:p>
          <a:p>
            <a:pPr marL="0" indent="0">
              <a:lnSpc>
                <a:spcPct val="120000"/>
              </a:lnSpc>
              <a:buNone/>
            </a:pPr>
            <a:r>
              <a:rPr lang="ja-JP" altLang="en-US" sz="1400" dirty="0">
                <a:latin typeface="メイリオ" panose="020B0604030504040204" pitchFamily="50" charset="-128"/>
                <a:ea typeface="メイリオ" panose="020B0604030504040204" pitchFamily="50" charset="-128"/>
              </a:rPr>
              <a:t>　</a:t>
            </a:r>
            <a:endParaRPr lang="en-US" altLang="ja-JP"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41258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md_gpcVUy5KVbW02UD9">
            <a:hlinkClick r:id="" action="ppaction://media"/>
            <a:extLst>
              <a:ext uri="{FF2B5EF4-FFF2-40B4-BE49-F238E27FC236}">
                <a16:creationId xmlns:a16="http://schemas.microsoft.com/office/drawing/2014/main" id="{58096E40-D34D-1041-B7E1-1FAB25AFA4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941" y="643467"/>
            <a:ext cx="9904117" cy="5571066"/>
          </a:xfrm>
          <a:prstGeom prst="rect">
            <a:avLst/>
          </a:prstGeom>
        </p:spPr>
      </p:pic>
      <p:sp>
        <p:nvSpPr>
          <p:cNvPr id="2" name="スライド番号プレースホルダー 1">
            <a:extLst>
              <a:ext uri="{FF2B5EF4-FFF2-40B4-BE49-F238E27FC236}">
                <a16:creationId xmlns:a16="http://schemas.microsoft.com/office/drawing/2014/main" id="{1CDEA32F-DB8D-9C48-B035-FF0F7AF9CB99}"/>
              </a:ext>
            </a:extLst>
          </p:cNvPr>
          <p:cNvSpPr>
            <a:spLocks noGrp="1"/>
          </p:cNvSpPr>
          <p:nvPr>
            <p:ph type="sldNum" sz="quarter" idx="12"/>
          </p:nvPr>
        </p:nvSpPr>
        <p:spPr>
          <a:xfrm>
            <a:off x="8610600" y="6356350"/>
            <a:ext cx="2743200" cy="365125"/>
          </a:xfrm>
        </p:spPr>
        <p:txBody>
          <a:bodyPr>
            <a:normAutofit/>
          </a:bodyPr>
          <a:lstStyle/>
          <a:p>
            <a:pPr>
              <a:spcAft>
                <a:spcPts val="600"/>
              </a:spcAft>
            </a:pPr>
            <a:fld id="{97A94E25-127B-4C48-AF96-44BA7B823777}" type="slidenum">
              <a:rPr lang="en-US">
                <a:solidFill>
                  <a:srgbClr val="FFFFFF"/>
                </a:solidFill>
              </a:rPr>
              <a:pPr>
                <a:spcAft>
                  <a:spcPts val="600"/>
                </a:spcAft>
              </a:pPr>
              <a:t>4</a:t>
            </a:fld>
            <a:endParaRPr lang="en-US">
              <a:solidFill>
                <a:srgbClr val="FFFFFF"/>
              </a:solidFill>
            </a:endParaRPr>
          </a:p>
        </p:txBody>
      </p:sp>
    </p:spTree>
    <p:extLst>
      <p:ext uri="{BB962C8B-B14F-4D97-AF65-F5344CB8AC3E}">
        <p14:creationId xmlns:p14="http://schemas.microsoft.com/office/powerpoint/2010/main" val="428496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5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0B6151-6741-F145-9B24-5ADB8EED22AB}"/>
              </a:ext>
            </a:extLst>
          </p:cNvPr>
          <p:cNvSpPr>
            <a:spLocks noGrp="1"/>
          </p:cNvSpPr>
          <p:nvPr>
            <p:ph type="ctrTitle"/>
          </p:nvPr>
        </p:nvSpPr>
        <p:spPr>
          <a:xfrm>
            <a:off x="1524000" y="1122363"/>
            <a:ext cx="9144000" cy="779589"/>
          </a:xfrm>
          <a:solidFill>
            <a:schemeClr val="accent1"/>
          </a:solidFill>
        </p:spPr>
        <p:txBody>
          <a:bodyPr>
            <a:normAutofit fontScale="90000"/>
          </a:bodyPr>
          <a:lstStyle/>
          <a:p>
            <a:r>
              <a:rPr kumimoji="1" lang="en-US" altLang="ja-JP" dirty="0">
                <a:solidFill>
                  <a:schemeClr val="bg1"/>
                </a:solidFill>
                <a:latin typeface="MS PGothic" panose="020B0600070205080204" pitchFamily="34" charset="-128"/>
                <a:ea typeface="MS PGothic" panose="020B0600070205080204" pitchFamily="34" charset="-128"/>
              </a:rPr>
              <a:t>RI</a:t>
            </a:r>
            <a:r>
              <a:rPr kumimoji="1" lang="ja-JP" altLang="en-US">
                <a:solidFill>
                  <a:schemeClr val="bg1"/>
                </a:solidFill>
                <a:latin typeface="MS PGothic" panose="020B0600070205080204" pitchFamily="34" charset="-128"/>
                <a:ea typeface="MS PGothic" panose="020B0600070205080204" pitchFamily="34" charset="-128"/>
              </a:rPr>
              <a:t>理事会</a:t>
            </a:r>
          </a:p>
        </p:txBody>
      </p:sp>
      <p:sp>
        <p:nvSpPr>
          <p:cNvPr id="3" name="字幕 2">
            <a:extLst>
              <a:ext uri="{FF2B5EF4-FFF2-40B4-BE49-F238E27FC236}">
                <a16:creationId xmlns:a16="http://schemas.microsoft.com/office/drawing/2014/main" id="{0B55DE36-78BB-4949-82BB-71F54F21261A}"/>
              </a:ext>
            </a:extLst>
          </p:cNvPr>
          <p:cNvSpPr>
            <a:spLocks noGrp="1"/>
          </p:cNvSpPr>
          <p:nvPr>
            <p:ph type="subTitle" idx="1"/>
          </p:nvPr>
        </p:nvSpPr>
        <p:spPr>
          <a:xfrm>
            <a:off x="1524000" y="1901951"/>
            <a:ext cx="9144000" cy="3833685"/>
          </a:xfrm>
        </p:spPr>
        <p:txBody>
          <a:bodyPr tIns="0" bIns="0">
            <a:normAutofit fontScale="25000" lnSpcReduction="20000"/>
          </a:bodyPr>
          <a:lstStyle/>
          <a:p>
            <a:pPr algn="l"/>
            <a:endParaRPr kumimoji="1" lang="en-US" altLang="ja-JP" sz="14400" dirty="0">
              <a:latin typeface="MS PGothic" panose="020B0600070205080204" pitchFamily="34" charset="-128"/>
              <a:ea typeface="MS PGothic" panose="020B0600070205080204" pitchFamily="34" charset="-128"/>
            </a:endParaRPr>
          </a:p>
          <a:p>
            <a:pPr algn="l"/>
            <a:r>
              <a:rPr kumimoji="1" lang="ja-JP" altLang="en-US" sz="14400">
                <a:latin typeface="MS PGothic" panose="020B0600070205080204" pitchFamily="34" charset="-128"/>
                <a:ea typeface="MS PGothic" panose="020B0600070205080204" pitchFamily="34" charset="-128"/>
              </a:rPr>
              <a:t>１）会員増強</a:t>
            </a:r>
          </a:p>
          <a:p>
            <a:pPr algn="l"/>
            <a:r>
              <a:rPr kumimoji="1" lang="ja-JP" altLang="en-US" sz="14400">
                <a:latin typeface="MS PGothic" panose="020B0600070205080204" pitchFamily="34" charset="-128"/>
                <a:ea typeface="MS PGothic" panose="020B0600070205080204" pitchFamily="34" charset="-128"/>
              </a:rPr>
              <a:t>２）女児のエンパワメント</a:t>
            </a:r>
          </a:p>
          <a:p>
            <a:pPr algn="l"/>
            <a:r>
              <a:rPr kumimoji="1" lang="ja-JP" altLang="en-US" sz="14400">
                <a:latin typeface="MS PGothic" panose="020B0600070205080204" pitchFamily="34" charset="-128"/>
                <a:ea typeface="MS PGothic" panose="020B0600070205080204" pitchFamily="34" charset="-128"/>
              </a:rPr>
              <a:t>３）会長イニシアチブ</a:t>
            </a:r>
          </a:p>
          <a:p>
            <a:pPr algn="l"/>
            <a:r>
              <a:rPr kumimoji="1" lang="ja-JP" altLang="en-US" sz="14400">
                <a:latin typeface="MS PGothic" panose="020B0600070205080204" pitchFamily="34" charset="-128"/>
                <a:ea typeface="MS PGothic" panose="020B0600070205080204" pitchFamily="34" charset="-128"/>
              </a:rPr>
              <a:t>４）地域化</a:t>
            </a:r>
          </a:p>
          <a:p>
            <a:pPr algn="l"/>
            <a:r>
              <a:rPr kumimoji="1" lang="ja-JP" altLang="en-US" sz="14400">
                <a:latin typeface="MS PGothic" panose="020B0600070205080204" pitchFamily="34" charset="-128"/>
                <a:ea typeface="MS PGothic" panose="020B0600070205080204" pitchFamily="34" charset="-128"/>
              </a:rPr>
              <a:t>５）ロータリーの多様性・公平さ・インクルージョン（</a:t>
            </a:r>
            <a:r>
              <a:rPr kumimoji="1" lang="en" altLang="ja-JP" sz="14400" dirty="0">
                <a:latin typeface="MS PGothic" panose="020B0600070205080204" pitchFamily="34" charset="-128"/>
                <a:ea typeface="MS PGothic" panose="020B0600070205080204" pitchFamily="34" charset="-128"/>
              </a:rPr>
              <a:t>DEI)</a:t>
            </a:r>
          </a:p>
          <a:p>
            <a:pPr algn="l"/>
            <a:r>
              <a:rPr kumimoji="1" lang="ja-JP" altLang="en" sz="14400">
                <a:latin typeface="MS PGothic" panose="020B0600070205080204" pitchFamily="34" charset="-128"/>
                <a:ea typeface="MS PGothic" panose="020B0600070205080204" pitchFamily="34" charset="-128"/>
              </a:rPr>
              <a:t>６）</a:t>
            </a:r>
            <a:r>
              <a:rPr kumimoji="1" lang="ja-JP" altLang="en-US" sz="14400">
                <a:latin typeface="MS PGothic" panose="020B0600070205080204" pitchFamily="34" charset="-128"/>
                <a:ea typeface="MS PGothic" panose="020B0600070205080204" pitchFamily="34" charset="-128"/>
              </a:rPr>
              <a:t>ロータリー標章の使用</a:t>
            </a:r>
          </a:p>
          <a:p>
            <a:pPr algn="l"/>
            <a:endParaRPr kumimoji="1" lang="ja-JP" altLang="en-US"/>
          </a:p>
          <a:p>
            <a:pPr algn="l"/>
            <a:endParaRPr kumimoji="1" lang="ja-JP" altLang="en-US" sz="4500">
              <a:latin typeface="MS PGothic" panose="020B0600070205080204" pitchFamily="34" charset="-128"/>
              <a:ea typeface="MS PGothic" panose="020B0600070205080204" pitchFamily="34" charset="-128"/>
            </a:endParaRPr>
          </a:p>
          <a:p>
            <a:pPr algn="l"/>
            <a:endParaRPr kumimoji="1" lang="ja-JP" altLang="en-US"/>
          </a:p>
          <a:p>
            <a:pPr algn="l"/>
            <a:endParaRPr kumimoji="1" lang="ja-JP" altLang="en-US"/>
          </a:p>
        </p:txBody>
      </p:sp>
      <p:sp>
        <p:nvSpPr>
          <p:cNvPr id="4" name="スライド番号プレースホルダー 3">
            <a:extLst>
              <a:ext uri="{FF2B5EF4-FFF2-40B4-BE49-F238E27FC236}">
                <a16:creationId xmlns:a16="http://schemas.microsoft.com/office/drawing/2014/main" id="{5110B5E3-EE6D-2546-8DD0-E7CB1360DA02}"/>
              </a:ext>
            </a:extLst>
          </p:cNvPr>
          <p:cNvSpPr>
            <a:spLocks noGrp="1"/>
          </p:cNvSpPr>
          <p:nvPr>
            <p:ph type="sldNum" sz="quarter" idx="12"/>
          </p:nvPr>
        </p:nvSpPr>
        <p:spPr/>
        <p:txBody>
          <a:bodyPr/>
          <a:lstStyle/>
          <a:p>
            <a:pPr>
              <a:defRPr/>
            </a:pPr>
            <a:fld id="{3FA79FB1-1797-B54A-878B-0E7432BE139D}" type="slidenum">
              <a:rPr lang="ja-JP" altLang="en-US" smtClean="0"/>
              <a:pPr>
                <a:defRPr/>
              </a:pPr>
              <a:t>5</a:t>
            </a:fld>
            <a:endParaRPr lang="ja-JP" altLang="en-US"/>
          </a:p>
        </p:txBody>
      </p:sp>
    </p:spTree>
    <p:extLst>
      <p:ext uri="{BB962C8B-B14F-4D97-AF65-F5344CB8AC3E}">
        <p14:creationId xmlns:p14="http://schemas.microsoft.com/office/powerpoint/2010/main" val="1077056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A171A3-BCC7-CA47-B22E-6221E84F9E09}"/>
              </a:ext>
            </a:extLst>
          </p:cNvPr>
          <p:cNvSpPr>
            <a:spLocks noGrp="1"/>
          </p:cNvSpPr>
          <p:nvPr>
            <p:ph type="ctrTitle"/>
          </p:nvPr>
        </p:nvSpPr>
        <p:spPr>
          <a:xfrm>
            <a:off x="1524000" y="1122363"/>
            <a:ext cx="9144000" cy="743013"/>
          </a:xfrm>
          <a:solidFill>
            <a:schemeClr val="accent1"/>
          </a:solidFill>
        </p:spPr>
        <p:txBody>
          <a:bodyPr>
            <a:normAutofit fontScale="90000"/>
          </a:bodyPr>
          <a:lstStyle/>
          <a:p>
            <a:r>
              <a:rPr kumimoji="1" lang="ja-JP" altLang="en-US">
                <a:solidFill>
                  <a:schemeClr val="bg1"/>
                </a:solidFill>
                <a:latin typeface="MS PGothic" panose="020B0600070205080204" pitchFamily="34" charset="-128"/>
                <a:ea typeface="MS PGothic" panose="020B0600070205080204" pitchFamily="34" charset="-128"/>
              </a:rPr>
              <a:t>ロータリーの戦略計画</a:t>
            </a:r>
          </a:p>
        </p:txBody>
      </p:sp>
      <p:sp>
        <p:nvSpPr>
          <p:cNvPr id="3" name="字幕 2">
            <a:extLst>
              <a:ext uri="{FF2B5EF4-FFF2-40B4-BE49-F238E27FC236}">
                <a16:creationId xmlns:a16="http://schemas.microsoft.com/office/drawing/2014/main" id="{8DC61E3A-60DA-D347-81DE-E5FA6ED34D90}"/>
              </a:ext>
            </a:extLst>
          </p:cNvPr>
          <p:cNvSpPr>
            <a:spLocks noGrp="1"/>
          </p:cNvSpPr>
          <p:nvPr>
            <p:ph type="subTitle" idx="1"/>
          </p:nvPr>
        </p:nvSpPr>
        <p:spPr>
          <a:xfrm>
            <a:off x="1524000" y="1865376"/>
            <a:ext cx="9144000" cy="3870260"/>
          </a:xfrm>
        </p:spPr>
        <p:txBody>
          <a:bodyPr anchor="t">
            <a:normAutofit fontScale="25000" lnSpcReduction="20000"/>
          </a:bodyPr>
          <a:lstStyle/>
          <a:p>
            <a:pPr algn="l"/>
            <a:r>
              <a:rPr kumimoji="1" lang="ja-JP" altLang="en-US" sz="12800">
                <a:latin typeface="MS PGothic" panose="020B0600070205080204" pitchFamily="34" charset="-128"/>
                <a:ea typeface="MS PGothic" panose="020B0600070205080204" pitchFamily="34" charset="-128"/>
              </a:rPr>
              <a:t>ビジョン声明：私たちは世界で、地域社会で、そして自分自身の中で、持続可能な良い変化を生むために、人々が手を行動する世界を目指しています。</a:t>
            </a:r>
            <a:endParaRPr kumimoji="1" lang="en-US" altLang="ja-JP" sz="12800" dirty="0">
              <a:latin typeface="MS PGothic" panose="020B0600070205080204" pitchFamily="34" charset="-128"/>
              <a:ea typeface="MS PGothic" panose="020B0600070205080204" pitchFamily="34" charset="-128"/>
            </a:endParaRPr>
          </a:p>
          <a:p>
            <a:pPr algn="l"/>
            <a:endParaRPr kumimoji="1" lang="ja-JP" altLang="en-US" sz="5800">
              <a:latin typeface="MS PGothic" panose="020B0600070205080204" pitchFamily="34" charset="-128"/>
              <a:ea typeface="MS PGothic" panose="020B0600070205080204" pitchFamily="34" charset="-128"/>
            </a:endParaRPr>
          </a:p>
          <a:p>
            <a:pPr algn="l"/>
            <a:r>
              <a:rPr kumimoji="1" lang="ja-JP" altLang="en-US" sz="11200">
                <a:solidFill>
                  <a:srgbClr val="FF0000"/>
                </a:solidFill>
                <a:latin typeface="MS PGothic" panose="020B0600070205080204" pitchFamily="34" charset="-128"/>
                <a:ea typeface="MS PGothic" panose="020B0600070205080204" pitchFamily="34" charset="-128"/>
              </a:rPr>
              <a:t>動計画と戦略的優先事項</a:t>
            </a:r>
            <a:endParaRPr kumimoji="1" lang="en-US" altLang="ja-JP" sz="11200" dirty="0">
              <a:solidFill>
                <a:srgbClr val="FF0000"/>
              </a:solidFill>
              <a:latin typeface="MS PGothic" panose="020B0600070205080204" pitchFamily="34" charset="-128"/>
              <a:ea typeface="MS PGothic" panose="020B0600070205080204" pitchFamily="34" charset="-128"/>
            </a:endParaRPr>
          </a:p>
          <a:p>
            <a:pPr algn="l"/>
            <a:r>
              <a:rPr kumimoji="1" lang="ja-JP" altLang="en-US" sz="11200">
                <a:solidFill>
                  <a:srgbClr val="FF0000"/>
                </a:solidFill>
                <a:latin typeface="MS PGothic" panose="020B0600070205080204" pitchFamily="34" charset="-128"/>
                <a:ea typeface="MS PGothic" panose="020B0600070205080204" pitchFamily="34" charset="-128"/>
              </a:rPr>
              <a:t>○より大きなインパクトをもたらす○参加者の基盤を広げる　</a:t>
            </a:r>
          </a:p>
          <a:p>
            <a:pPr algn="l"/>
            <a:r>
              <a:rPr kumimoji="1" lang="ja-JP" altLang="en-US" sz="11200">
                <a:solidFill>
                  <a:srgbClr val="FF0000"/>
                </a:solidFill>
                <a:latin typeface="MS PGothic" panose="020B0600070205080204" pitchFamily="34" charset="-128"/>
                <a:ea typeface="MS PGothic" panose="020B0600070205080204" pitchFamily="34" charset="-128"/>
              </a:rPr>
              <a:t>○参加者の積極的な関わりを促す　　　　○適応力を高める</a:t>
            </a:r>
            <a:endParaRPr kumimoji="1" lang="en-US" altLang="ja-JP" sz="11200" dirty="0">
              <a:solidFill>
                <a:srgbClr val="FF0000"/>
              </a:solidFill>
              <a:latin typeface="MS PGothic" panose="020B0600070205080204" pitchFamily="34" charset="-128"/>
              <a:ea typeface="MS PGothic" panose="020B0600070205080204" pitchFamily="34" charset="-128"/>
            </a:endParaRPr>
          </a:p>
          <a:p>
            <a:pPr algn="l"/>
            <a:endParaRPr kumimoji="1" lang="ja-JP" altLang="en-US" sz="8600">
              <a:solidFill>
                <a:srgbClr val="FF0000"/>
              </a:solidFill>
              <a:latin typeface="MS PGothic" panose="020B0600070205080204" pitchFamily="34" charset="-128"/>
              <a:ea typeface="MS PGothic" panose="020B0600070205080204" pitchFamily="34" charset="-128"/>
            </a:endParaRPr>
          </a:p>
          <a:p>
            <a:pPr algn="l"/>
            <a:r>
              <a:rPr kumimoji="1" lang="ja-JP" altLang="en-US" sz="11200">
                <a:latin typeface="MS PGothic" panose="020B0600070205080204" pitchFamily="34" charset="-128"/>
                <a:ea typeface="MS PGothic" panose="020B0600070205080204" pitchFamily="34" charset="-128"/>
              </a:rPr>
              <a:t>☆これらを実現するためにみなさんのリーダーシップが不可欠です。クラブ・地区の基盤強化のために努力しましよう。</a:t>
            </a:r>
          </a:p>
          <a:p>
            <a:pPr algn="l"/>
            <a:endParaRPr kumimoji="1" lang="ja-JP" altLang="en-US" sz="11200"/>
          </a:p>
          <a:p>
            <a:pPr algn="l"/>
            <a:endParaRPr kumimoji="1" lang="ja-JP" altLang="en-US"/>
          </a:p>
        </p:txBody>
      </p:sp>
      <p:sp>
        <p:nvSpPr>
          <p:cNvPr id="4" name="スライド番号プレースホルダー 3">
            <a:extLst>
              <a:ext uri="{FF2B5EF4-FFF2-40B4-BE49-F238E27FC236}">
                <a16:creationId xmlns:a16="http://schemas.microsoft.com/office/drawing/2014/main" id="{AEDCC749-7CAB-354A-8DAD-5354F4B5F99A}"/>
              </a:ext>
            </a:extLst>
          </p:cNvPr>
          <p:cNvSpPr>
            <a:spLocks noGrp="1"/>
          </p:cNvSpPr>
          <p:nvPr>
            <p:ph type="sldNum" sz="quarter" idx="12"/>
          </p:nvPr>
        </p:nvSpPr>
        <p:spPr/>
        <p:txBody>
          <a:bodyPr/>
          <a:lstStyle/>
          <a:p>
            <a:pPr>
              <a:defRPr/>
            </a:pPr>
            <a:fld id="{3FA79FB1-1797-B54A-878B-0E7432BE139D}" type="slidenum">
              <a:rPr lang="ja-JP" altLang="en-US" smtClean="0"/>
              <a:pPr>
                <a:defRPr/>
              </a:pPr>
              <a:t>6</a:t>
            </a:fld>
            <a:endParaRPr lang="ja-JP" altLang="en-US"/>
          </a:p>
        </p:txBody>
      </p:sp>
    </p:spTree>
    <p:extLst>
      <p:ext uri="{BB962C8B-B14F-4D97-AF65-F5344CB8AC3E}">
        <p14:creationId xmlns:p14="http://schemas.microsoft.com/office/powerpoint/2010/main" val="2250739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5AC509-7A1C-D949-8548-2788E4C2F5E6}"/>
              </a:ext>
            </a:extLst>
          </p:cNvPr>
          <p:cNvSpPr>
            <a:spLocks noGrp="1"/>
          </p:cNvSpPr>
          <p:nvPr>
            <p:ph type="ctrTitle"/>
          </p:nvPr>
        </p:nvSpPr>
        <p:spPr>
          <a:xfrm>
            <a:off x="1524000" y="1122363"/>
            <a:ext cx="9144000" cy="649287"/>
          </a:xfrm>
          <a:solidFill>
            <a:schemeClr val="accent1"/>
          </a:solidFill>
        </p:spPr>
        <p:txBody>
          <a:bodyPr>
            <a:noAutofit/>
          </a:bodyPr>
          <a:lstStyle/>
          <a:p>
            <a:r>
              <a:rPr kumimoji="1" lang="en-US" altLang="ja-JP" sz="4800" dirty="0">
                <a:solidFill>
                  <a:schemeClr val="bg1"/>
                </a:solidFill>
                <a:latin typeface="MS PGothic" panose="020B0600070205080204" pitchFamily="34" charset="-128"/>
                <a:ea typeface="MS PGothic" panose="020B0600070205080204" pitchFamily="34" charset="-128"/>
              </a:rPr>
              <a:t>SRF(</a:t>
            </a:r>
            <a:r>
              <a:rPr kumimoji="1" lang="ja-JP" altLang="en-US" sz="4800">
                <a:solidFill>
                  <a:schemeClr val="bg1"/>
                </a:solidFill>
                <a:latin typeface="MS PGothic" panose="020B0600070205080204" pitchFamily="34" charset="-128"/>
                <a:ea typeface="MS PGothic" panose="020B0600070205080204" pitchFamily="34" charset="-128"/>
              </a:rPr>
              <a:t>ロータリーの未来形成）</a:t>
            </a:r>
          </a:p>
        </p:txBody>
      </p:sp>
      <p:sp>
        <p:nvSpPr>
          <p:cNvPr id="3" name="字幕 2">
            <a:extLst>
              <a:ext uri="{FF2B5EF4-FFF2-40B4-BE49-F238E27FC236}">
                <a16:creationId xmlns:a16="http://schemas.microsoft.com/office/drawing/2014/main" id="{76A8E9B8-CA98-3A49-809D-F8C14BA20BB9}"/>
              </a:ext>
            </a:extLst>
          </p:cNvPr>
          <p:cNvSpPr>
            <a:spLocks noGrp="1"/>
          </p:cNvSpPr>
          <p:nvPr>
            <p:ph type="subTitle" idx="1"/>
          </p:nvPr>
        </p:nvSpPr>
        <p:spPr>
          <a:xfrm>
            <a:off x="1524000" y="1905000"/>
            <a:ext cx="9144000" cy="4152900"/>
          </a:xfrm>
        </p:spPr>
        <p:txBody>
          <a:bodyPr>
            <a:normAutofit fontScale="25000" lnSpcReduction="20000"/>
          </a:bodyPr>
          <a:lstStyle/>
          <a:p>
            <a:pPr algn="l"/>
            <a:r>
              <a:rPr kumimoji="1" lang="ja-JP" altLang="en-US" sz="8600">
                <a:latin typeface="MS PGothic" panose="020B0600070205080204" pitchFamily="34" charset="-128"/>
                <a:ea typeface="MS PGothic" panose="020B0600070205080204" pitchFamily="34" charset="-128"/>
              </a:rPr>
              <a:t>この未来形成を検討する取り組みにいたった背景、</a:t>
            </a:r>
          </a:p>
          <a:p>
            <a:pPr algn="l"/>
            <a:endParaRPr kumimoji="1" lang="ja-JP" altLang="en-US" sz="8600">
              <a:latin typeface="MS PGothic" panose="020B0600070205080204" pitchFamily="34" charset="-128"/>
              <a:ea typeface="MS PGothic" panose="020B0600070205080204" pitchFamily="34" charset="-128"/>
            </a:endParaRPr>
          </a:p>
          <a:p>
            <a:pPr algn="l"/>
            <a:r>
              <a:rPr kumimoji="1" lang="ja-JP" altLang="en-US" sz="8600">
                <a:latin typeface="MS PGothic" panose="020B0600070205080204" pitchFamily="34" charset="-128"/>
                <a:ea typeface="MS PGothic" panose="020B0600070205080204" pitchFamily="34" charset="-128"/>
              </a:rPr>
              <a:t>　　　　　　　　　　　⑴ 組織の地域化（</a:t>
            </a:r>
            <a:r>
              <a:rPr kumimoji="1" lang="en" altLang="ja-JP" sz="8600" dirty="0">
                <a:latin typeface="MS PGothic" panose="020B0600070205080204" pitchFamily="34" charset="-128"/>
                <a:ea typeface="MS PGothic" panose="020B0600070205080204" pitchFamily="34" charset="-128"/>
              </a:rPr>
              <a:t>Regionalization)</a:t>
            </a:r>
          </a:p>
          <a:p>
            <a:pPr algn="l"/>
            <a:endParaRPr kumimoji="1" lang="en" altLang="ja-JP" sz="8600" dirty="0">
              <a:latin typeface="MS PGothic" panose="020B0600070205080204" pitchFamily="34" charset="-128"/>
              <a:ea typeface="MS PGothic" panose="020B0600070205080204" pitchFamily="34" charset="-128"/>
            </a:endParaRPr>
          </a:p>
          <a:p>
            <a:pPr algn="l"/>
            <a:r>
              <a:rPr kumimoji="1" lang="ja-JP" altLang="en" sz="8600">
                <a:latin typeface="MS PGothic" panose="020B0600070205080204" pitchFamily="34" charset="-128"/>
                <a:ea typeface="MS PGothic" panose="020B0600070205080204" pitchFamily="34" charset="-128"/>
              </a:rPr>
              <a:t>　</a:t>
            </a:r>
            <a:r>
              <a:rPr kumimoji="1" lang="ja-JP" altLang="en-US" sz="8600">
                <a:latin typeface="MS PGothic" panose="020B0600070205080204" pitchFamily="34" charset="-128"/>
                <a:ea typeface="MS PGothic" panose="020B0600070205080204" pitchFamily="34" charset="-128"/>
              </a:rPr>
              <a:t>：　　　　① 会員数減少　 ② 会員の高齢化　③ クラブの年数</a:t>
            </a:r>
          </a:p>
          <a:p>
            <a:pPr algn="l"/>
            <a:endParaRPr kumimoji="1" lang="ja-JP" altLang="en-US" sz="8600">
              <a:latin typeface="MS PGothic" panose="020B0600070205080204" pitchFamily="34" charset="-128"/>
              <a:ea typeface="MS PGothic" panose="020B0600070205080204" pitchFamily="34" charset="-128"/>
            </a:endParaRPr>
          </a:p>
          <a:p>
            <a:pPr algn="l"/>
            <a:r>
              <a:rPr kumimoji="1" lang="ja-JP" altLang="en-US" sz="8600">
                <a:latin typeface="MS PGothic" panose="020B0600070205080204" pitchFamily="34" charset="-128"/>
                <a:ea typeface="MS PGothic" panose="020B0600070205080204" pitchFamily="34" charset="-128"/>
              </a:rPr>
              <a:t>　　　　　　④ 伝統的なクラブの減 ⑤ 地区ガバナー（高齢化・仕事量等）</a:t>
            </a:r>
          </a:p>
          <a:p>
            <a:pPr algn="l"/>
            <a:r>
              <a:rPr kumimoji="1" lang="ja-JP" altLang="en-US" sz="8600">
                <a:latin typeface="MS PGothic" panose="020B0600070205080204" pitchFamily="34" charset="-128"/>
                <a:ea typeface="MS PGothic" panose="020B0600070205080204" pitchFamily="34" charset="-128"/>
              </a:rPr>
              <a:t>　　　　　　　　　　　　　　　　　　　⑥ </a:t>
            </a:r>
            <a:r>
              <a:rPr kumimoji="1" lang="en" altLang="ja-JP" sz="8600" dirty="0">
                <a:latin typeface="MS PGothic" panose="020B0600070205080204" pitchFamily="34" charset="-128"/>
                <a:ea typeface="MS PGothic" panose="020B0600070205080204" pitchFamily="34" charset="-128"/>
              </a:rPr>
              <a:t>Gender</a:t>
            </a:r>
          </a:p>
          <a:p>
            <a:pPr algn="l"/>
            <a:endParaRPr kumimoji="1" lang="en" altLang="ja-JP" sz="8600" dirty="0">
              <a:latin typeface="MS PGothic" panose="020B0600070205080204" pitchFamily="34" charset="-128"/>
              <a:ea typeface="MS PGothic" panose="020B0600070205080204" pitchFamily="34" charset="-128"/>
            </a:endParaRPr>
          </a:p>
          <a:p>
            <a:r>
              <a:rPr kumimoji="1" lang="en" altLang="ja-JP" sz="8600" dirty="0">
                <a:latin typeface="MS PGothic" panose="020B0600070205080204" pitchFamily="34" charset="-128"/>
                <a:ea typeface="MS PGothic" panose="020B0600070205080204" pitchFamily="34" charset="-128"/>
              </a:rPr>
              <a:t>⑵ </a:t>
            </a:r>
            <a:r>
              <a:rPr kumimoji="1" lang="ja-JP" altLang="en-US" sz="8600">
                <a:latin typeface="MS PGothic" panose="020B0600070205080204" pitchFamily="34" charset="-128"/>
                <a:ea typeface="MS PGothic" panose="020B0600070205080204" pitchFamily="34" charset="-128"/>
              </a:rPr>
              <a:t>組織の戦略的運営方針（</a:t>
            </a:r>
            <a:r>
              <a:rPr kumimoji="1" lang="en" altLang="ja-JP" sz="8600" dirty="0">
                <a:latin typeface="MS PGothic" panose="020B0600070205080204" pitchFamily="34" charset="-128"/>
                <a:ea typeface="MS PGothic" panose="020B0600070205080204" pitchFamily="34" charset="-128"/>
              </a:rPr>
              <a:t>Strategic Management)</a:t>
            </a:r>
          </a:p>
          <a:p>
            <a:pPr algn="l"/>
            <a:r>
              <a:rPr kumimoji="1" lang="ja-JP" altLang="en" sz="8600">
                <a:latin typeface="MS PGothic" panose="020B0600070205080204" pitchFamily="34" charset="-128"/>
                <a:ea typeface="MS PGothic" panose="020B0600070205080204" pitchFamily="34" charset="-128"/>
              </a:rPr>
              <a:t>   　</a:t>
            </a:r>
            <a:r>
              <a:rPr kumimoji="1" lang="ja-JP" altLang="en-US" sz="8600">
                <a:latin typeface="MS PGothic" panose="020B0600070205080204" pitchFamily="34" charset="-128"/>
                <a:ea typeface="MS PGothic" panose="020B0600070205080204" pitchFamily="34" charset="-128"/>
              </a:rPr>
              <a:t>　　　　　　　　</a:t>
            </a:r>
            <a:r>
              <a:rPr kumimoji="1" lang="ja-JP" altLang="en" sz="8600">
                <a:latin typeface="MS PGothic" panose="020B0600070205080204" pitchFamily="34" charset="-128"/>
                <a:ea typeface="MS PGothic" panose="020B0600070205080204" pitchFamily="34" charset="-128"/>
              </a:rPr>
              <a:t>① </a:t>
            </a:r>
            <a:r>
              <a:rPr kumimoji="1" lang="en" altLang="ja-JP" sz="8600" dirty="0">
                <a:latin typeface="MS PGothic" panose="020B0600070205080204" pitchFamily="34" charset="-128"/>
                <a:ea typeface="MS PGothic" panose="020B0600070205080204" pitchFamily="34" charset="-128"/>
              </a:rPr>
              <a:t>DEI </a:t>
            </a:r>
            <a:r>
              <a:rPr kumimoji="1" lang="ja-JP" altLang="en-US" sz="8600">
                <a:latin typeface="MS PGothic" panose="020B0600070205080204" pitchFamily="34" charset="-128"/>
                <a:ea typeface="MS PGothic" panose="020B0600070205080204" pitchFamily="34" charset="-128"/>
              </a:rPr>
              <a:t>の採用　② 行動計画の一部見直し</a:t>
            </a:r>
          </a:p>
          <a:p>
            <a:pPr algn="l"/>
            <a:endParaRPr kumimoji="1" lang="ja-JP" altLang="en-US"/>
          </a:p>
          <a:p>
            <a:pPr algn="l"/>
            <a:endParaRPr kumimoji="1" lang="ja-JP" altLang="en-US"/>
          </a:p>
        </p:txBody>
      </p:sp>
      <p:sp>
        <p:nvSpPr>
          <p:cNvPr id="4" name="スライド番号プレースホルダー 3">
            <a:extLst>
              <a:ext uri="{FF2B5EF4-FFF2-40B4-BE49-F238E27FC236}">
                <a16:creationId xmlns:a16="http://schemas.microsoft.com/office/drawing/2014/main" id="{EAE7F4C5-C54C-AB48-90A8-912CA40692F4}"/>
              </a:ext>
            </a:extLst>
          </p:cNvPr>
          <p:cNvSpPr>
            <a:spLocks noGrp="1"/>
          </p:cNvSpPr>
          <p:nvPr>
            <p:ph type="sldNum" sz="quarter" idx="12"/>
          </p:nvPr>
        </p:nvSpPr>
        <p:spPr/>
        <p:txBody>
          <a:bodyPr/>
          <a:lstStyle/>
          <a:p>
            <a:pPr>
              <a:defRPr/>
            </a:pPr>
            <a:fld id="{3FA79FB1-1797-B54A-878B-0E7432BE139D}" type="slidenum">
              <a:rPr lang="ja-JP" altLang="en-US" smtClean="0"/>
              <a:pPr>
                <a:defRPr/>
              </a:pPr>
              <a:t>7</a:t>
            </a:fld>
            <a:endParaRPr lang="ja-JP" altLang="en-US"/>
          </a:p>
        </p:txBody>
      </p:sp>
    </p:spTree>
    <p:extLst>
      <p:ext uri="{BB962C8B-B14F-4D97-AF65-F5344CB8AC3E}">
        <p14:creationId xmlns:p14="http://schemas.microsoft.com/office/powerpoint/2010/main" val="3752545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25642" b="25642"/>
          <a:stretch>
            <a:fillRect/>
          </a:stretch>
        </p:blipFill>
        <p:spPr/>
      </p:pic>
      <p:sp>
        <p:nvSpPr>
          <p:cNvPr id="32" name="Text Placeholder 31">
            <a:extLst>
              <a:ext uri="{FF2B5EF4-FFF2-40B4-BE49-F238E27FC236}">
                <a16:creationId xmlns:a16="http://schemas.microsoft.com/office/drawing/2014/main" id="{1795E47C-A002-435B-8925-1D746E720246}"/>
              </a:ext>
            </a:extLst>
          </p:cNvPr>
          <p:cNvSpPr>
            <a:spLocks noGrp="1"/>
          </p:cNvSpPr>
          <p:nvPr>
            <p:ph type="body" sz="quarter" idx="14"/>
          </p:nvPr>
        </p:nvSpPr>
        <p:spPr/>
        <p:txBody>
          <a:bodyPr>
            <a:normAutofit lnSpcReduction="10000"/>
          </a:bodyPr>
          <a:lstStyle/>
          <a:p>
            <a:pPr algn="l" rtl="0"/>
            <a:r>
              <a:rPr lang="ja" b="1" i="0" u="none" baseline="0" dirty="0">
                <a:latin typeface="MS PGothic" panose="020B0600070205080204" pitchFamily="34" charset="-128"/>
                <a:ea typeface="MS PGothic" panose="020B0600070205080204" pitchFamily="34" charset="-128"/>
              </a:rPr>
              <a:t>ロータリー会員現況</a:t>
            </a:r>
          </a:p>
        </p:txBody>
      </p:sp>
      <p:sp>
        <p:nvSpPr>
          <p:cNvPr id="31" name="Subtitle 30">
            <a:extLst>
              <a:ext uri="{FF2B5EF4-FFF2-40B4-BE49-F238E27FC236}">
                <a16:creationId xmlns:a16="http://schemas.microsoft.com/office/drawing/2014/main" id="{A14DE709-48F1-4F04-9976-F59A07019D8C}"/>
              </a:ext>
            </a:extLst>
          </p:cNvPr>
          <p:cNvSpPr>
            <a:spLocks noGrp="1"/>
          </p:cNvSpPr>
          <p:nvPr>
            <p:ph type="subTitle" idx="1"/>
          </p:nvPr>
        </p:nvSpPr>
        <p:spPr/>
        <p:txBody>
          <a:bodyPr/>
          <a:lstStyle/>
          <a:p>
            <a:pPr algn="l" rtl="0"/>
            <a:r>
              <a:rPr lang="ja" b="0" i="0" u="none" baseline="0" dirty="0">
                <a:latin typeface="MS PGothic" panose="020B0600070205080204" pitchFamily="34" charset="-128"/>
                <a:ea typeface="MS PGothic" panose="020B0600070205080204" pitchFamily="34" charset="-128"/>
              </a:rPr>
              <a:t>2021年1月1日現在</a:t>
            </a:r>
            <a:endParaRPr lang="ja" dirty="0">
              <a:latin typeface="MS PGothic" panose="020B0600070205080204" pitchFamily="34" charset="-128"/>
              <a:ea typeface="MS PGothic" panose="020B0600070205080204" pitchFamily="34" charset="-128"/>
            </a:endParaRPr>
          </a:p>
        </p:txBody>
      </p:sp>
      <p:sp>
        <p:nvSpPr>
          <p:cNvPr id="6" name="Slide Number Placeholder 5">
            <a:extLst>
              <a:ext uri="{FF2B5EF4-FFF2-40B4-BE49-F238E27FC236}">
                <a16:creationId xmlns:a16="http://schemas.microsoft.com/office/drawing/2014/main" id="{6BA18819-234B-4658-8E2A-344560093701}"/>
              </a:ext>
            </a:extLst>
          </p:cNvPr>
          <p:cNvSpPr>
            <a:spLocks noGrp="1"/>
          </p:cNvSpPr>
          <p:nvPr>
            <p:ph type="sldNum" sz="quarter" idx="12"/>
          </p:nvPr>
        </p:nvSpPr>
        <p:spPr/>
        <p:txBody>
          <a:bodyPr/>
          <a:lstStyle/>
          <a:p>
            <a:pPr algn="r" rtl="0"/>
            <a:fld id="{97A94E25-127B-4C48-AF96-44BA7B823777}" type="slidenum">
              <a:rPr>
                <a:latin typeface="MS PGothic" panose="020B0600070205080204" pitchFamily="34" charset="-128"/>
                <a:ea typeface="MS PGothic" panose="020B0600070205080204" pitchFamily="34" charset="-128"/>
              </a:rPr>
              <a:pPr algn="r" rtl="0"/>
              <a:t>8</a:t>
            </a:fld>
            <a:endParaRPr lang="ja" dirty="0">
              <a:latin typeface="MS PGothic" panose="020B0600070205080204" pitchFamily="34" charset="-128"/>
              <a:ea typeface="MS PGothic" panose="020B0600070205080204" pitchFamily="34" charset="-128"/>
            </a:endParaRPr>
          </a:p>
        </p:txBody>
      </p:sp>
      <p:pic>
        <p:nvPicPr>
          <p:cNvPr id="12" name="Picture 11">
            <a:extLst>
              <a:ext uri="{FF2B5EF4-FFF2-40B4-BE49-F238E27FC236}">
                <a16:creationId xmlns:a16="http://schemas.microsoft.com/office/drawing/2014/main" id="{D7BB3911-B5B5-46C4-A9F5-1217DF3FA811}"/>
              </a:ext>
            </a:extLst>
          </p:cNvPr>
          <p:cNvPicPr>
            <a:picLocks noChangeAspect="1"/>
          </p:cNvPicPr>
          <p:nvPr/>
        </p:nvPicPr>
        <p:blipFill>
          <a:blip r:embed="rId5">
            <a:alphaModFix/>
          </a:blip>
          <a:stretch>
            <a:fillRect/>
          </a:stretch>
        </p:blipFill>
        <p:spPr>
          <a:xfrm>
            <a:off x="143933" y="2530264"/>
            <a:ext cx="2454908" cy="2464650"/>
          </a:xfrm>
          <a:prstGeom prst="rect">
            <a:avLst/>
          </a:prstGeom>
          <a:effectLst>
            <a:outerShdw blurRad="342900" dist="50800" dir="5400000" algn="ctr" rotWithShape="0">
              <a:srgbClr val="000000">
                <a:alpha val="46000"/>
              </a:srgbClr>
            </a:outerShdw>
          </a:effectLst>
        </p:spPr>
      </p:pic>
    </p:spTree>
    <p:custDataLst>
      <p:tags r:id="rId1"/>
    </p:custDataLst>
    <p:extLst>
      <p:ext uri="{BB962C8B-B14F-4D97-AF65-F5344CB8AC3E}">
        <p14:creationId xmlns:p14="http://schemas.microsoft.com/office/powerpoint/2010/main" val="289931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6096001" y="0"/>
            <a:ext cx="6096000" cy="6858000"/>
          </a:xfrm>
        </p:spPr>
        <p:txBody>
          <a:bodyPr/>
          <a:lstStyle/>
          <a:p>
            <a:pPr algn="r" rtl="0"/>
            <a:r>
              <a:rPr lang="ja" b="0" i="0" u="none" baseline="0">
                <a:latin typeface="MS PGothic" panose="020B0600070205080204" pitchFamily="34" charset="-128"/>
                <a:ea typeface="MS PGothic" panose="020B0600070205080204" pitchFamily="34" charset="-128"/>
              </a:rPr>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812980" y="-456827"/>
            <a:ext cx="4978400" cy="2828540"/>
          </a:xfrm>
        </p:spPr>
        <p:txBody>
          <a:bodyPr/>
          <a:lstStyle/>
          <a:p>
            <a:pPr lvl="0" algn="l" rtl="0"/>
            <a:br>
              <a:rPr lang="ja" dirty="0">
                <a:latin typeface="MS PGothic" panose="020B0600070205080204" pitchFamily="34" charset="-128"/>
                <a:ea typeface="MS PGothic" panose="020B0600070205080204" pitchFamily="34" charset="-128"/>
              </a:rPr>
            </a:br>
            <a:r>
              <a:rPr lang="ja" b="1" i="0" u="none" baseline="0" dirty="0">
                <a:solidFill>
                  <a:srgbClr val="F7A81B"/>
                </a:solidFill>
                <a:latin typeface="MS PGothic" panose="020B0600070205080204" pitchFamily="34" charset="-128"/>
                <a:ea typeface="MS PGothic" panose="020B0600070205080204" pitchFamily="34" charset="-128"/>
              </a:rPr>
              <a:t>コロナ禍</a:t>
            </a:r>
            <a:r>
              <a:rPr lang="ja" b="1" i="0" u="none" baseline="0" dirty="0">
                <a:latin typeface="MS PGothic" panose="020B0600070205080204" pitchFamily="34" charset="-128"/>
                <a:ea typeface="MS PGothic" panose="020B0600070205080204" pitchFamily="34" charset="-128"/>
              </a:rPr>
              <a:t>との</a:t>
            </a:r>
            <a:endParaRPr lang="en-US" altLang="ja" b="1" i="0" u="none" baseline="0" dirty="0">
              <a:latin typeface="MS PGothic" panose="020B0600070205080204" pitchFamily="34" charset="-128"/>
              <a:ea typeface="MS PGothic" panose="020B0600070205080204" pitchFamily="34" charset="-128"/>
            </a:endParaRPr>
          </a:p>
          <a:p>
            <a:pPr lvl="0" algn="l" rtl="0"/>
            <a:r>
              <a:rPr lang="ja" b="1" i="0" u="none" baseline="0" dirty="0">
                <a:latin typeface="MS PGothic" panose="020B0600070205080204" pitchFamily="34" charset="-128"/>
                <a:ea typeface="MS PGothic" panose="020B0600070205080204" pitchFamily="34" charset="-128"/>
              </a:rPr>
              <a:t>闘いにおける</a:t>
            </a:r>
            <a:br>
              <a:rPr lang="en-US" altLang="ja" b="1" i="0" u="none" baseline="0" dirty="0">
                <a:latin typeface="MS PGothic" panose="020B0600070205080204" pitchFamily="34" charset="-128"/>
                <a:ea typeface="MS PGothic" panose="020B0600070205080204" pitchFamily="34" charset="-128"/>
              </a:rPr>
            </a:br>
            <a:r>
              <a:rPr lang="ja" b="1" i="0" u="none" baseline="0" dirty="0">
                <a:latin typeface="MS PGothic" panose="020B0600070205080204" pitchFamily="34" charset="-128"/>
                <a:ea typeface="MS PGothic" panose="020B0600070205080204" pitchFamily="34" charset="-128"/>
              </a:rPr>
              <a:t>ロータリーの役割</a:t>
            </a:r>
            <a:endParaRPr lang="ja" dirty="0">
              <a:solidFill>
                <a:srgbClr val="F7A81B"/>
              </a:solidFill>
              <a:latin typeface="MS PGothic" panose="020B0600070205080204" pitchFamily="34" charset="-128"/>
              <a:ea typeface="MS PGothic" panose="020B0600070205080204" pitchFamily="34" charset="-128"/>
            </a:endParaRP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812980" y="2828540"/>
            <a:ext cx="5260487" cy="3840610"/>
          </a:xfrm>
        </p:spPr>
        <p:txBody>
          <a:bodyPr>
            <a:normAutofit/>
          </a:bodyPr>
          <a:lstStyle/>
          <a:p>
            <a:pPr marL="457200" indent="-457200" algn="l" rtl="0" fontAlgn="base">
              <a:buAutoNum type="arabicPeriod"/>
            </a:pPr>
            <a:r>
              <a:rPr lang="ja" sz="2800" b="0" i="0" u="none" baseline="0" dirty="0">
                <a:latin typeface="MS PGothic" panose="020B0600070205080204" pitchFamily="34" charset="-128"/>
                <a:ea typeface="MS PGothic" panose="020B0600070205080204" pitchFamily="34" charset="-128"/>
              </a:rPr>
              <a:t>予防接種に関する啓発と</a:t>
            </a:r>
            <a:br>
              <a:rPr lang="en-US" altLang="ja" sz="2800" b="0" i="0" u="none" baseline="0" dirty="0">
                <a:latin typeface="MS PGothic" panose="020B0600070205080204" pitchFamily="34" charset="-128"/>
                <a:ea typeface="MS PGothic" panose="020B0600070205080204" pitchFamily="34" charset="-128"/>
              </a:rPr>
            </a:br>
            <a:r>
              <a:rPr lang="ja" sz="2800" b="0" i="0" u="none" baseline="0" dirty="0">
                <a:latin typeface="MS PGothic" panose="020B0600070205080204" pitchFamily="34" charset="-128"/>
                <a:ea typeface="MS PGothic" panose="020B0600070205080204" pitchFamily="34" charset="-128"/>
              </a:rPr>
              <a:t>地域社会への呼びかけ</a:t>
            </a:r>
          </a:p>
          <a:p>
            <a:pPr marL="457200" indent="-457200" algn="l" rtl="0" fontAlgn="base">
              <a:buAutoNum type="arabicPeriod"/>
            </a:pPr>
            <a:r>
              <a:rPr lang="ja" sz="2800" b="0" i="0" u="none" baseline="0" dirty="0">
                <a:latin typeface="MS PGothic" panose="020B0600070205080204" pitchFamily="34" charset="-128"/>
                <a:ea typeface="MS PGothic" panose="020B0600070205080204" pitchFamily="34" charset="-128"/>
              </a:rPr>
              <a:t>ポリオ根絶活動のパートナー団体との協力</a:t>
            </a:r>
          </a:p>
          <a:p>
            <a:pPr marL="457200" indent="-457200" algn="l" rtl="0" fontAlgn="base">
              <a:buAutoNum type="arabicPeriod"/>
            </a:pPr>
            <a:r>
              <a:rPr lang="ja" sz="2800" b="0" i="0" u="none" baseline="0" dirty="0">
                <a:latin typeface="MS PGothic" panose="020B0600070205080204" pitchFamily="34" charset="-128"/>
                <a:ea typeface="MS PGothic" panose="020B0600070205080204" pitchFamily="34" charset="-128"/>
              </a:rPr>
              <a:t>ワクチンへの抵抗や誤解への対応</a:t>
            </a:r>
            <a:endParaRPr lang="ja" sz="2800" dirty="0">
              <a:latin typeface="MS PGothic" panose="020B0600070205080204" pitchFamily="34" charset="-128"/>
              <a:ea typeface="MS PGothic" panose="020B0600070205080204" pitchFamily="34" charset="-128"/>
            </a:endParaRPr>
          </a:p>
          <a:p>
            <a:pPr marL="457200" indent="-457200" algn="l" rtl="0" fontAlgn="base">
              <a:buAutoNum type="arabicPeriod"/>
            </a:pPr>
            <a:endParaRPr lang="ja" sz="2400" b="1" dirty="0">
              <a:solidFill>
                <a:srgbClr val="F7A81B"/>
              </a:solidFill>
              <a:latin typeface="MS PGothic" panose="020B0600070205080204" pitchFamily="34" charset="-128"/>
              <a:ea typeface="MS PGothic" panose="020B0600070205080204" pitchFamily="34" charset="-128"/>
            </a:endParaRP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pPr algn="r" rtl="0"/>
            <a:fld id="{97A94E25-127B-4C48-AF96-44BA7B823777}" type="slidenum">
              <a:rPr>
                <a:latin typeface="MS PGothic" panose="020B0600070205080204" pitchFamily="34" charset="-128"/>
                <a:ea typeface="MS PGothic" panose="020B0600070205080204" pitchFamily="34" charset="-128"/>
              </a:rPr>
              <a:pPr algn="r" rtl="0"/>
              <a:t>9</a:t>
            </a:fld>
            <a:endParaRPr lang="ja" dirty="0">
              <a:latin typeface="MS PGothic" panose="020B0600070205080204" pitchFamily="34" charset="-128"/>
              <a:ea typeface="MS PGothic" panose="020B0600070205080204" pitchFamily="34" charset="-128"/>
            </a:endParaRPr>
          </a:p>
        </p:txBody>
      </p:sp>
      <p:sp>
        <p:nvSpPr>
          <p:cNvPr id="7" name="Subtitle 52">
            <a:extLst>
              <a:ext uri="{FF2B5EF4-FFF2-40B4-BE49-F238E27FC236}">
                <a16:creationId xmlns:a16="http://schemas.microsoft.com/office/drawing/2014/main" id="{B358482D-91A1-4E7B-A8BC-6BCA29C29614}"/>
              </a:ext>
            </a:extLst>
          </p:cNvPr>
          <p:cNvSpPr txBox="1">
            <a:spLocks/>
          </p:cNvSpPr>
          <p:nvPr/>
        </p:nvSpPr>
        <p:spPr>
          <a:xfrm>
            <a:off x="7017218" y="6137775"/>
            <a:ext cx="5071636" cy="28617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S PMincho"/>
                <a:ea typeface="MS PMincho"/>
                <a:cs typeface="MS PMincho"/>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S PMincho"/>
                <a:ea typeface="MS PMincho"/>
                <a:cs typeface="MS PMincho"/>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S PMincho"/>
                <a:ea typeface="MS PMincho"/>
                <a:cs typeface="MS PMincho"/>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S PMincho"/>
                <a:ea typeface="MS PMincho"/>
                <a:cs typeface="MS PMincho"/>
              </a:defRPr>
            </a:lvl9pPr>
          </a:lstStyle>
          <a:p>
            <a:pPr algn="l" rtl="0">
              <a:lnSpc>
                <a:spcPct val="100000"/>
              </a:lnSpc>
            </a:pPr>
            <a:r>
              <a:rPr lang="ja" sz="2800" b="1" i="0" u="none" baseline="0">
                <a:solidFill>
                  <a:srgbClr val="00B0F0"/>
                </a:solidFill>
                <a:latin typeface="MS PGothic" panose="020B0600070205080204" pitchFamily="34" charset="-128"/>
                <a:ea typeface="MS PGothic" panose="020B0600070205080204" pitchFamily="34" charset="-128"/>
              </a:rPr>
              <a:t>ROTARY.ORG/SHOWCASE</a:t>
            </a:r>
            <a:br>
              <a:rPr lang="ja" sz="3200" b="1">
                <a:solidFill>
                  <a:srgbClr val="00B0F0"/>
                </a:solidFill>
                <a:latin typeface="MS PGothic" panose="020B0600070205080204" pitchFamily="34" charset="-128"/>
                <a:ea typeface="MS PGothic" panose="020B0600070205080204" pitchFamily="34" charset="-128"/>
              </a:rPr>
            </a:br>
            <a:endParaRPr lang="ja" sz="3200" dirty="0">
              <a:latin typeface="MS PGothic" panose="020B0600070205080204" pitchFamily="34" charset="-128"/>
              <a:ea typeface="MS PGothic" panose="020B0600070205080204" pitchFamily="34" charset="-128"/>
            </a:endParaRPr>
          </a:p>
        </p:txBody>
      </p:sp>
      <p:pic>
        <p:nvPicPr>
          <p:cNvPr id="4" name="Picture Placeholder 3"/>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2778" b="12778"/>
          <a:stretch>
            <a:fillRect/>
          </a:stretch>
        </p:blipFill>
        <p:spPr/>
      </p:pic>
    </p:spTree>
    <p:custDataLst>
      <p:tags r:id="rId1"/>
    </p:custDataLst>
    <p:extLst>
      <p:ext uri="{BB962C8B-B14F-4D97-AF65-F5344CB8AC3E}">
        <p14:creationId xmlns:p14="http://schemas.microsoft.com/office/powerpoint/2010/main" val="428520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MS PGothic" panose="020B0604020202020204"/>
        <a:ea typeface="MS PMincho"/>
        <a:cs typeface="MS PMincho"/>
        <a:font script="Jpan" typeface="MS PMincho"/>
        <a:font script="Hang" typeface="MS PMincho"/>
        <a:font script="Hans" typeface="MS PMincho"/>
        <a:font script="Hant" typeface="MS PMincho"/>
        <a:font script="Arab" typeface="MS PGothic"/>
        <a:font script="Hebr" typeface="MS PGothic"/>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MS PGothic"/>
        <a:font script="Uigh" typeface="MS PMincho"/>
        <a:font script="Geor" typeface="MS PMincho"/>
      </a:majorFont>
      <a:minorFont>
        <a:latin typeface="MS PGothic" panose="020B0604020202020204"/>
        <a:ea typeface="MS PMincho"/>
        <a:cs typeface="MS PMincho"/>
        <a:font script="Jpan" typeface="MS PMincho"/>
        <a:font script="Hang" typeface="MS PMincho"/>
        <a:font script="Hans" typeface="MS PMincho"/>
        <a:font script="Hant" typeface="MS PMincho"/>
        <a:font script="Arab" typeface="MS PGothic"/>
        <a:font script="Hebr" typeface="MS PGothic"/>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MS PGothic"/>
        <a:font script="Uigh" typeface="MS PMincho"/>
        <a:font script="Geor" typeface="MS PMinch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S PMincho" panose="020F0302020204030204"/>
        <a:ea typeface="MS PMincho"/>
        <a:cs typeface="MS PMincho"/>
        <a:font script="Jpan" typeface="MS PMincho"/>
        <a:font script="Hang" typeface="MS PMincho"/>
        <a:font script="Hans" typeface="MS PMincho"/>
        <a:font script="Hant" typeface="MS PMincho"/>
        <a:font script="Arab" typeface="MS PMincho"/>
        <a:font script="Hebr" typeface="MS PMincho"/>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MS PMincho"/>
        <a:font script="Uigh" typeface="MS PMincho"/>
        <a:font script="Geor" typeface="MS PMincho"/>
        <a:font script="Armn" typeface="MS PGothic"/>
        <a:font script="Bugi" typeface="MS PMincho"/>
        <a:font script="Bopo" typeface="MS PMincho"/>
        <a:font script="Java" typeface="MS PMincho"/>
        <a:font script="Lisu" typeface="MS PMincho"/>
        <a:font script="Mymr" typeface="MS PMincho"/>
        <a:font script="Nkoo" typeface="MS PMincho"/>
        <a:font script="Olck" typeface="MS PMincho"/>
        <a:font script="Osma" typeface="MS PMincho"/>
        <a:font script="Phag" typeface="MS PMincho"/>
        <a:font script="Syrn" typeface="MS PMincho"/>
        <a:font script="Syrj" typeface="MS PMincho"/>
        <a:font script="Syre" typeface="MS PMincho"/>
        <a:font script="Sora" typeface="MS PMincho"/>
        <a:font script="Tale" typeface="MS PMincho"/>
        <a:font script="Talu" typeface="MS PMincho"/>
        <a:font script="Tfng" typeface="MS PMincho"/>
      </a:majorFont>
      <a:minorFont>
        <a:latin typeface="MS PGothic" panose="020F0502020204030204"/>
        <a:ea typeface="MS PMincho"/>
        <a:cs typeface="MS PMincho"/>
        <a:font script="Jpan" typeface="MS PMincho"/>
        <a:font script="Hang" typeface="MS PMincho"/>
        <a:font script="Hans" typeface="MS PMincho"/>
        <a:font script="Hant" typeface="MS PMincho"/>
        <a:font script="Arab" typeface="MS PGothic"/>
        <a:font script="Hebr" typeface="MS PGothic"/>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MS PGothic"/>
        <a:font script="Uigh" typeface="MS PMincho"/>
        <a:font script="Geor" typeface="MS PMincho"/>
        <a:font script="Armn" typeface="MS PGothic"/>
        <a:font script="Bugi" typeface="MS PMincho"/>
        <a:font script="Bopo" typeface="MS PMincho"/>
        <a:font script="Java" typeface="MS PMincho"/>
        <a:font script="Lisu" typeface="MS PMincho"/>
        <a:font script="Mymr" typeface="MS PMincho"/>
        <a:font script="Nkoo" typeface="MS PMincho"/>
        <a:font script="Olck" typeface="MS PMincho"/>
        <a:font script="Osma" typeface="MS PMincho"/>
        <a:font script="Phag" typeface="MS PMincho"/>
        <a:font script="Syrn" typeface="MS PMincho"/>
        <a:font script="Syrj" typeface="MS PMincho"/>
        <a:font script="Syre" typeface="MS PMincho"/>
        <a:font script="Sora" typeface="MS PMincho"/>
        <a:font script="Tale" typeface="MS PMincho"/>
        <a:font script="Talu" typeface="MS PMincho"/>
        <a:font script="Tfng" typeface="MS PMinch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MS PMincho" panose="020F0302020204030204"/>
        <a:ea typeface="MS PMincho"/>
        <a:cs typeface="MS PMincho"/>
        <a:font script="Jpan" typeface="MS PMincho"/>
        <a:font script="Hang" typeface="MS PMincho"/>
        <a:font script="Hans" typeface="MS PMincho"/>
        <a:font script="Hant" typeface="MS PMincho"/>
        <a:font script="Arab" typeface="MS PMincho"/>
        <a:font script="Hebr" typeface="MS PMincho"/>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MS PMincho"/>
        <a:font script="Uigh" typeface="MS PMincho"/>
        <a:font script="Geor" typeface="MS PMincho"/>
      </a:majorFont>
      <a:minorFont>
        <a:latin typeface="MS PGothic" panose="020F0502020204030204"/>
        <a:ea typeface="MS PMincho"/>
        <a:cs typeface="MS PMincho"/>
        <a:font script="Jpan" typeface="MS PMincho"/>
        <a:font script="Hang" typeface="MS PMincho"/>
        <a:font script="Hans" typeface="MS PMincho"/>
        <a:font script="Hant" typeface="MS PMincho"/>
        <a:font script="Arab" typeface="MS PGothic"/>
        <a:font script="Hebr" typeface="MS PGothic"/>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MS PGothic"/>
        <a:font script="Uigh" typeface="MS PMincho"/>
        <a:font script="Geor" typeface="MS PMinch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12" ma:contentTypeDescription="Create a new document." ma:contentTypeScope="" ma:versionID="b2e6acf7db87b3f53ad2d6494d367027">
  <xsd:schema xmlns:xsd="http://www.w3.org/2001/XMLSchema" xmlns:xs="http://www.w3.org/2001/XMLSchema" xmlns:p="http://schemas.microsoft.com/office/2006/metadata/properties" xmlns:ns2="41d4868e-e7c5-4a0f-bea8-40f63a832f74" xmlns:ns3="069370df-1b75-469d-a9d4-424b0b9f5a67" targetNamespace="http://schemas.microsoft.com/office/2006/metadata/properties" ma:root="true" ma:fieldsID="b0598f71a625b914348dec8ca29e0d91" ns2:_="" ns3:_="">
    <xsd:import namespace="41d4868e-e7c5-4a0f-bea8-40f63a832f74"/>
    <xsd:import namespace="069370df-1b75-469d-a9d4-424b0b9f5a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013C6A-2707-4346-98F5-0B35F51DD1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4868e-e7c5-4a0f-bea8-40f63a832f74"/>
    <ds:schemaRef ds:uri="069370df-1b75-469d-a9d4-424b0b9f5a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907746-948B-431F-9FEC-993A4876518B}">
  <ds:schemaRefs>
    <ds:schemaRef ds:uri="http://schemas.microsoft.com/sharepoint/v3"/>
    <ds:schemaRef ds:uri="http://purl.org/dc/terms/"/>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1f097dfa-9cbd-4f84-9850-6e7cae909781"/>
    <ds:schemaRef ds:uri="http://purl.org/dc/elements/1.1/"/>
    <ds:schemaRef ds:uri="http://schemas.microsoft.com/office/2006/metadata/properties"/>
    <ds:schemaRef ds:uri="31cc3d0e-5959-4987-9d20-de23da659f5c"/>
    <ds:schemaRef ds:uri="http://purl.org/dc/dcmitype/"/>
  </ds:schemaRefs>
</ds:datastoreItem>
</file>

<file path=customXml/itemProps3.xml><?xml version="1.0" encoding="utf-8"?>
<ds:datastoreItem xmlns:ds="http://schemas.openxmlformats.org/officeDocument/2006/customXml" ds:itemID="{E2D6C174-570D-4497-ADDC-3572927C37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6647</Words>
  <Application>Microsoft Macintosh PowerPoint</Application>
  <PresentationFormat>ワイド画面</PresentationFormat>
  <Paragraphs>604</Paragraphs>
  <Slides>22</Slides>
  <Notes>22</Notes>
  <HiddenSlides>0</HiddenSlides>
  <MMClips>1</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22</vt:i4>
      </vt:variant>
    </vt:vector>
  </HeadingPairs>
  <TitlesOfParts>
    <vt:vector size="29" baseType="lpstr">
      <vt:lpstr>MS PGothic</vt:lpstr>
      <vt:lpstr>MS PMincho</vt:lpstr>
      <vt:lpstr>メイリオ</vt:lpstr>
      <vt:lpstr>Arial</vt:lpstr>
      <vt:lpstr>Avenir Next LT Pro</vt:lpstr>
      <vt:lpstr>Calibri</vt:lpstr>
      <vt:lpstr>Office Theme</vt:lpstr>
      <vt:lpstr>RI現況報告</vt:lpstr>
      <vt:lpstr>シェカール・メータ会長とラシ夫人</vt:lpstr>
      <vt:lpstr>地区大会開催に向けたメッセージ</vt:lpstr>
      <vt:lpstr>PowerPoint プレゼンテーション</vt:lpstr>
      <vt:lpstr>RI理事会</vt:lpstr>
      <vt:lpstr>ロータリーの戦略計画</vt:lpstr>
      <vt:lpstr>SRF(ロータリーの未来形成）</vt:lpstr>
      <vt:lpstr>PowerPoint プレゼンテーション</vt:lpstr>
      <vt:lpstr>PowerPoint プレゼンテーション</vt:lpstr>
      <vt:lpstr>PowerPoint プレゼンテーション</vt:lpstr>
      <vt:lpstr>PowerPoint プレゼンテーション</vt:lpstr>
      <vt:lpstr>2830地区会員数(男女比含)とクラブ数</vt:lpstr>
      <vt:lpstr>PowerPoint プレゼンテーション</vt:lpstr>
      <vt:lpstr>DEIの概念とは…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RI現況報告</dc:title>
  <dc:creator>羽部 大仁 執務長</dc:creator>
  <cp:lastModifiedBy>羽部 大仁 執務長</cp:lastModifiedBy>
  <cp:revision>1</cp:revision>
  <dcterms:created xsi:type="dcterms:W3CDTF">2021-10-12T01:13:19Z</dcterms:created>
  <dcterms:modified xsi:type="dcterms:W3CDTF">2021-10-12T01:16:31Z</dcterms:modified>
</cp:coreProperties>
</file>